
<file path=[Content_Types].xml><?xml version="1.0" encoding="utf-8"?>
<Types xmlns="http://schemas.openxmlformats.org/package/2006/content-types"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4" r:id="rId6"/>
    <p:sldId id="265" r:id="rId7"/>
    <p:sldId id="258" r:id="rId8"/>
    <p:sldId id="259" r:id="rId9"/>
    <p:sldId id="269" r:id="rId10"/>
    <p:sldId id="266" r:id="rId11"/>
    <p:sldId id="267" r:id="rId12"/>
    <p:sldId id="271" r:id="rId13"/>
    <p:sldId id="272" r:id="rId14"/>
    <p:sldId id="268" r:id="rId15"/>
    <p:sldId id="273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36B9-18E1-4373-BDF8-6F5BD9270BD4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BBEA-6F7E-42D6-9A24-FFE30376D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3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36B9-18E1-4373-BDF8-6F5BD9270BD4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BBEA-6F7E-42D6-9A24-FFE30376D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59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36B9-18E1-4373-BDF8-6F5BD9270BD4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BBEA-6F7E-42D6-9A24-FFE30376D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29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36B9-18E1-4373-BDF8-6F5BD9270BD4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BBEA-6F7E-42D6-9A24-FFE30376D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3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36B9-18E1-4373-BDF8-6F5BD9270BD4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BBEA-6F7E-42D6-9A24-FFE30376D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74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36B9-18E1-4373-BDF8-6F5BD9270BD4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BBEA-6F7E-42D6-9A24-FFE30376D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97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36B9-18E1-4373-BDF8-6F5BD9270BD4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BBEA-6F7E-42D6-9A24-FFE30376D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04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36B9-18E1-4373-BDF8-6F5BD9270BD4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BBEA-6F7E-42D6-9A24-FFE30376D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10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36B9-18E1-4373-BDF8-6F5BD9270BD4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BBEA-6F7E-42D6-9A24-FFE30376D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2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36B9-18E1-4373-BDF8-6F5BD9270BD4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BBEA-6F7E-42D6-9A24-FFE30376D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89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036B9-18E1-4373-BDF8-6F5BD9270BD4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BBEA-6F7E-42D6-9A24-FFE30376D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1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036B9-18E1-4373-BDF8-6F5BD9270BD4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FBBEA-6F7E-42D6-9A24-FFE30376D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25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Peaks at Chapin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Resource Housing Group, Inc.</a:t>
            </a:r>
          </a:p>
          <a:p>
            <a:r>
              <a:rPr lang="en-US" dirty="0" smtClean="0"/>
              <a:t>Chase Northcutt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780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Project Description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Approximately $7.5 million development project </a:t>
            </a:r>
          </a:p>
          <a:p>
            <a:r>
              <a:rPr lang="en-US" dirty="0" smtClean="0"/>
              <a:t>48 units</a:t>
            </a:r>
          </a:p>
          <a:p>
            <a:r>
              <a:rPr lang="en-US" dirty="0" smtClean="0"/>
              <a:t>2 Buildings and 1 Clubhouse</a:t>
            </a:r>
          </a:p>
          <a:p>
            <a:r>
              <a:rPr lang="en-US" dirty="0" smtClean="0"/>
              <a:t>1 BR units- 12 ( approximately 753 </a:t>
            </a:r>
            <a:r>
              <a:rPr lang="en-US" dirty="0" err="1" smtClean="0"/>
              <a:t>sq</a:t>
            </a:r>
            <a:r>
              <a:rPr lang="en-US" dirty="0" smtClean="0"/>
              <a:t> </a:t>
            </a:r>
            <a:r>
              <a:rPr lang="en-US" dirty="0" err="1" smtClean="0"/>
              <a:t>ft</a:t>
            </a:r>
            <a:r>
              <a:rPr lang="en-US" dirty="0" smtClean="0"/>
              <a:t>)</a:t>
            </a:r>
          </a:p>
          <a:p>
            <a:r>
              <a:rPr lang="en-US" dirty="0" smtClean="0"/>
              <a:t>2 BR units- 24 ( approximately 965 </a:t>
            </a:r>
            <a:r>
              <a:rPr lang="en-US" dirty="0" err="1" smtClean="0"/>
              <a:t>sq</a:t>
            </a:r>
            <a:r>
              <a:rPr lang="en-US" dirty="0" smtClean="0"/>
              <a:t> </a:t>
            </a:r>
            <a:r>
              <a:rPr lang="en-US" dirty="0" err="1" smtClean="0"/>
              <a:t>ft</a:t>
            </a:r>
            <a:r>
              <a:rPr lang="en-US" dirty="0" smtClean="0"/>
              <a:t>)</a:t>
            </a:r>
          </a:p>
          <a:p>
            <a:r>
              <a:rPr lang="en-US" dirty="0" smtClean="0"/>
              <a:t>3 Br units-  12 ( approximately 1125 </a:t>
            </a:r>
            <a:r>
              <a:rPr lang="en-US" dirty="0" err="1" smtClean="0"/>
              <a:t>sq</a:t>
            </a:r>
            <a:r>
              <a:rPr lang="en-US" dirty="0" smtClean="0"/>
              <a:t> </a:t>
            </a:r>
            <a:r>
              <a:rPr lang="en-US" dirty="0" err="1" smtClean="0"/>
              <a:t>ft</a:t>
            </a:r>
            <a:r>
              <a:rPr lang="en-US" dirty="0" smtClean="0"/>
              <a:t>)</a:t>
            </a:r>
          </a:p>
          <a:p>
            <a:r>
              <a:rPr lang="en-US" dirty="0" smtClean="0"/>
              <a:t>12 units rented to tenants making 50% of Area Median Income</a:t>
            </a:r>
          </a:p>
          <a:p>
            <a:r>
              <a:rPr lang="en-US" dirty="0" smtClean="0"/>
              <a:t>36 units rented to tenants making 60% of Area Median Income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17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Project Description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Rents calculated using National Income Limits provided for Lexington County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Rental Rates</a:t>
            </a:r>
          </a:p>
          <a:p>
            <a:pPr lvl="1"/>
            <a:r>
              <a:rPr lang="en-US" dirty="0" smtClean="0"/>
              <a:t>1BR-	$440 and $500</a:t>
            </a:r>
          </a:p>
          <a:p>
            <a:pPr lvl="1"/>
            <a:r>
              <a:rPr lang="en-US" dirty="0" smtClean="0"/>
              <a:t>2BR- 	$515 and $600</a:t>
            </a:r>
          </a:p>
          <a:p>
            <a:pPr lvl="1"/>
            <a:r>
              <a:rPr lang="en-US" dirty="0" smtClean="0"/>
              <a:t>3BR- 	$550 and $700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84173"/>
            <a:ext cx="10393017" cy="186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32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Tax credit program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Submit an application to the state housing agency and compete against projects throughout the state</a:t>
            </a:r>
          </a:p>
          <a:p>
            <a:r>
              <a:rPr lang="en-US" dirty="0" smtClean="0"/>
              <a:t>Application with the highest scores are awarded tax credits</a:t>
            </a:r>
          </a:p>
          <a:p>
            <a:r>
              <a:rPr lang="en-US" dirty="0" smtClean="0"/>
              <a:t>In return for the tax credits the owner/developer agrees to keep the property affordable and in compliance with the commitments made in the application for a period of 15 years</a:t>
            </a:r>
          </a:p>
          <a:p>
            <a:r>
              <a:rPr lang="en-US" dirty="0" smtClean="0"/>
              <a:t>Tax credits are then sold to large institutions and the equity is used to fund the project</a:t>
            </a:r>
          </a:p>
          <a:p>
            <a:r>
              <a:rPr lang="en-US" dirty="0" smtClean="0"/>
              <a:t>Conventional debt is used to finance the remainder of the project </a:t>
            </a:r>
          </a:p>
        </p:txBody>
      </p:sp>
    </p:spTree>
    <p:extLst>
      <p:ext uri="{BB962C8B-B14F-4D97-AF65-F5344CB8AC3E}">
        <p14:creationId xmlns:p14="http://schemas.microsoft.com/office/powerpoint/2010/main" val="1997612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Tax credit program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15 year ownership and guarantees from the developer/owner</a:t>
            </a:r>
          </a:p>
          <a:p>
            <a:r>
              <a:rPr lang="en-US" sz="3200" dirty="0" smtClean="0"/>
              <a:t>Syndicators/ Lenders monitor their investment </a:t>
            </a:r>
          </a:p>
          <a:p>
            <a:r>
              <a:rPr lang="en-US" sz="3200" dirty="0" smtClean="0"/>
              <a:t>Properties are monitored by the state housing agency</a:t>
            </a:r>
          </a:p>
          <a:p>
            <a:pPr lvl="1"/>
            <a:r>
              <a:rPr lang="en-US" sz="3200" dirty="0" smtClean="0"/>
              <a:t>Monitoring of the physical plant</a:t>
            </a:r>
          </a:p>
          <a:p>
            <a:pPr lvl="1"/>
            <a:r>
              <a:rPr lang="en-US" sz="3200" dirty="0" smtClean="0"/>
              <a:t>Monitoring of the tenant files</a:t>
            </a:r>
          </a:p>
          <a:p>
            <a:r>
              <a:rPr lang="en-US" sz="3200" dirty="0" smtClean="0"/>
              <a:t>Mandatory Design criteria usually more strict than local community design requirements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1205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Tenant Selection Criteria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Criminal background checks</a:t>
            </a:r>
          </a:p>
          <a:p>
            <a:r>
              <a:rPr lang="en-US" sz="3200" dirty="0" smtClean="0"/>
              <a:t>Credit checks</a:t>
            </a:r>
          </a:p>
          <a:p>
            <a:r>
              <a:rPr lang="en-US" sz="3200" dirty="0" smtClean="0"/>
              <a:t>Income qualifications- both maximum and minimum</a:t>
            </a:r>
          </a:p>
          <a:p>
            <a:r>
              <a:rPr lang="en-US" sz="3200" dirty="0" smtClean="0"/>
              <a:t>Job verification</a:t>
            </a:r>
          </a:p>
          <a:p>
            <a:r>
              <a:rPr lang="en-US" sz="3200" dirty="0" smtClean="0"/>
              <a:t>Tenants only approved after corporate review of file</a:t>
            </a:r>
          </a:p>
          <a:p>
            <a:r>
              <a:rPr lang="en-US" sz="3200" dirty="0" smtClean="0"/>
              <a:t>2 people per bedroom limit</a:t>
            </a:r>
          </a:p>
          <a:p>
            <a:r>
              <a:rPr lang="en-US" sz="3200" dirty="0" smtClean="0"/>
              <a:t>Quarterly inspection of units</a:t>
            </a:r>
          </a:p>
          <a:p>
            <a:r>
              <a:rPr lang="en-US" sz="3200" dirty="0" smtClean="0"/>
              <a:t>Not a SECTION 8 Property</a:t>
            </a:r>
          </a:p>
        </p:txBody>
      </p:sp>
    </p:spTree>
    <p:extLst>
      <p:ext uri="{BB962C8B-B14F-4D97-AF65-F5344CB8AC3E}">
        <p14:creationId xmlns:p14="http://schemas.microsoft.com/office/powerpoint/2010/main" val="1403498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Closing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Property is zoned correctly</a:t>
            </a:r>
          </a:p>
          <a:p>
            <a:r>
              <a:rPr lang="en-US" sz="4400" dirty="0" smtClean="0"/>
              <a:t>Comprehensive plan updated in 2011 concluded the town lacks a diversity of housing</a:t>
            </a:r>
          </a:p>
          <a:p>
            <a:r>
              <a:rPr lang="en-US" sz="4400" dirty="0" smtClean="0"/>
              <a:t>Working class people 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56931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Resource Housing Group- </a:t>
            </a:r>
            <a:r>
              <a:rPr lang="en-US" dirty="0" smtClean="0"/>
              <a:t>General Partner and Developer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Owner/developer of affordable housing for approximately 20 years </a:t>
            </a:r>
          </a:p>
          <a:p>
            <a:r>
              <a:rPr lang="en-US" sz="3600" dirty="0" smtClean="0"/>
              <a:t>Primarily in Georgia but properties throughout the southeast</a:t>
            </a:r>
          </a:p>
          <a:p>
            <a:r>
              <a:rPr lang="en-US" sz="3600" dirty="0" smtClean="0"/>
              <a:t>Two properties in South Carolina developed</a:t>
            </a:r>
          </a:p>
          <a:p>
            <a:pPr lvl="1"/>
            <a:r>
              <a:rPr lang="en-US" sz="3600" dirty="0" smtClean="0"/>
              <a:t>Pelham Village- 60 units in Greenville</a:t>
            </a:r>
          </a:p>
          <a:p>
            <a:pPr lvl="1"/>
            <a:r>
              <a:rPr lang="en-US" sz="3600" dirty="0" smtClean="0"/>
              <a:t>Carolina Oaks- 48 units in Myrtle Beach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56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Pelham Village- Greenville, SC</a:t>
            </a:r>
            <a:endParaRPr lang="en-US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4" y="1825625"/>
            <a:ext cx="6013174" cy="4351338"/>
          </a:xfr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555" y="1825625"/>
            <a:ext cx="562057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57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Pelham Village-</a:t>
            </a:r>
            <a:endParaRPr lang="en-US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3" y="1561479"/>
            <a:ext cx="5383695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740" y="1561479"/>
            <a:ext cx="569512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923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57" y="365125"/>
            <a:ext cx="10515600" cy="1325563"/>
          </a:xfrm>
        </p:spPr>
        <p:txBody>
          <a:bodyPr/>
          <a:lstStyle/>
          <a:p>
            <a:r>
              <a:rPr lang="en-US" u="sng" dirty="0" smtClean="0"/>
              <a:t>Carolina Oaks- Myrtle Beach, SC</a:t>
            </a:r>
            <a:endParaRPr lang="en-US" u="sng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26" y="1690688"/>
            <a:ext cx="5677504" cy="435133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642" y="1690688"/>
            <a:ext cx="536713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40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Carolina Oaks- Myrtle Beach, SC</a:t>
            </a:r>
            <a:endParaRPr lang="en-US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92385" y="1317764"/>
            <a:ext cx="4352926" cy="5098774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0" y="1690688"/>
            <a:ext cx="5629016" cy="4351338"/>
          </a:xfrm>
        </p:spPr>
      </p:pic>
    </p:spTree>
    <p:extLst>
      <p:ext uri="{BB962C8B-B14F-4D97-AF65-F5344CB8AC3E}">
        <p14:creationId xmlns:p14="http://schemas.microsoft.com/office/powerpoint/2010/main" val="895612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Proposed Project Team Members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Architect- Studio 8 Design</a:t>
            </a:r>
          </a:p>
          <a:p>
            <a:pPr marL="0" indent="0">
              <a:buNone/>
            </a:pPr>
            <a:r>
              <a:rPr lang="en-US" sz="4400" dirty="0" smtClean="0"/>
              <a:t>Contractor- Prestwick Construction</a:t>
            </a:r>
          </a:p>
          <a:p>
            <a:pPr marL="0" indent="0">
              <a:buNone/>
            </a:pPr>
            <a:r>
              <a:rPr lang="en-US" sz="4400" dirty="0" smtClean="0"/>
              <a:t>Management Company- Gateway Management Company</a:t>
            </a:r>
          </a:p>
          <a:p>
            <a:pPr marL="0" indent="0">
              <a:buNone/>
            </a:pPr>
            <a:r>
              <a:rPr lang="en-US" sz="4400" dirty="0" smtClean="0"/>
              <a:t>Engineering firm- Site Design</a:t>
            </a:r>
          </a:p>
          <a:p>
            <a:pPr marL="0" indent="0">
              <a:buNone/>
            </a:pPr>
            <a:r>
              <a:rPr lang="en-US" sz="4400" dirty="0" smtClean="0"/>
              <a:t>Niemann Consulting Group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43411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u="sng" dirty="0"/>
          </a:p>
        </p:txBody>
      </p:sp>
      <p:pic>
        <p:nvPicPr>
          <p:cNvPr id="10" name="Content Placeholder 9" descr="CHAPIN_BASE-CP-2_REVISED 2016-03-10.pdf - Adobe Reader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39" y="365125"/>
            <a:ext cx="10658061" cy="5811838"/>
          </a:xfrm>
        </p:spPr>
      </p:pic>
    </p:spTree>
    <p:extLst>
      <p:ext uri="{BB962C8B-B14F-4D97-AF65-F5344CB8AC3E}">
        <p14:creationId xmlns:p14="http://schemas.microsoft.com/office/powerpoint/2010/main" val="2497132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Elevation</a:t>
            </a:r>
            <a:endParaRPr lang="en-US" u="sng" dirty="0"/>
          </a:p>
        </p:txBody>
      </p:sp>
      <p:pic>
        <p:nvPicPr>
          <p:cNvPr id="4" name="Content Placeholder 3" descr="A6 2 Building Rendering.pdf - Adobe Reader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57" y="1311964"/>
            <a:ext cx="10724321" cy="5126935"/>
          </a:xfrm>
        </p:spPr>
      </p:pic>
    </p:spTree>
    <p:extLst>
      <p:ext uri="{BB962C8B-B14F-4D97-AF65-F5344CB8AC3E}">
        <p14:creationId xmlns:p14="http://schemas.microsoft.com/office/powerpoint/2010/main" val="3887990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371</Words>
  <Application>Microsoft Office PowerPoint</Application>
  <PresentationFormat>Widescreen</PresentationFormat>
  <Paragraphs>70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The Peaks at Chapin</vt:lpstr>
      <vt:lpstr>Resource Housing Group- General Partner and Developer </vt:lpstr>
      <vt:lpstr>Pelham Village- Greenville, SC</vt:lpstr>
      <vt:lpstr>Pelham Village-</vt:lpstr>
      <vt:lpstr>Carolina Oaks- Myrtle Beach, SC</vt:lpstr>
      <vt:lpstr>Carolina Oaks- Myrtle Beach, SC</vt:lpstr>
      <vt:lpstr>Proposed Project Team Members</vt:lpstr>
      <vt:lpstr>PowerPoint Presentation</vt:lpstr>
      <vt:lpstr>Elevation</vt:lpstr>
      <vt:lpstr>Project Description</vt:lpstr>
      <vt:lpstr>Project Description </vt:lpstr>
      <vt:lpstr>Tax credit program </vt:lpstr>
      <vt:lpstr>Tax credit program</vt:lpstr>
      <vt:lpstr>Tenant Selection Criteria</vt:lpstr>
      <vt:lpstr>Closing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Peaks at C</dc:title>
  <dc:creator>Chase Northcutt</dc:creator>
  <cp:lastModifiedBy>Karen Owens</cp:lastModifiedBy>
  <cp:revision>23</cp:revision>
  <cp:lastPrinted>2016-04-05T20:56:12Z</cp:lastPrinted>
  <dcterms:created xsi:type="dcterms:W3CDTF">2016-04-05T15:36:33Z</dcterms:created>
  <dcterms:modified xsi:type="dcterms:W3CDTF">2016-04-07T16:57:48Z</dcterms:modified>
</cp:coreProperties>
</file>