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4"/>
  </p:notesMasterIdLst>
  <p:handoutMasterIdLst>
    <p:handoutMasterId r:id="rId25"/>
  </p:handoutMasterIdLst>
  <p:sldIdLst>
    <p:sldId id="270" r:id="rId3"/>
    <p:sldId id="340" r:id="rId4"/>
    <p:sldId id="341" r:id="rId5"/>
    <p:sldId id="342" r:id="rId6"/>
    <p:sldId id="343" r:id="rId7"/>
    <p:sldId id="31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5" r:id="rId16"/>
    <p:sldId id="336" r:id="rId17"/>
    <p:sldId id="332" r:id="rId18"/>
    <p:sldId id="345" r:id="rId19"/>
    <p:sldId id="334" r:id="rId20"/>
    <p:sldId id="338" r:id="rId21"/>
    <p:sldId id="339" r:id="rId22"/>
    <p:sldId id="3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6" y="8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EEB34-C501-49EC-91DA-7B51DE3D9A70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ACFC18AF-68E4-40A9-B0DA-0BDC302271E7}">
      <dgm:prSet phldrT="[Text]" custT="1"/>
      <dgm:spPr/>
      <dgm:t>
        <a:bodyPr/>
        <a:lstStyle/>
        <a:p>
          <a:r>
            <a:rPr lang="en-US" sz="1800" b="1" dirty="0">
              <a:latin typeface="Century Gothic" panose="020B0502020202020204" pitchFamily="34" charset="0"/>
            </a:rPr>
            <a:t>Strengths</a:t>
          </a:r>
        </a:p>
      </dgm:t>
    </dgm:pt>
    <dgm:pt modelId="{B89B789B-CBFA-49BB-9D04-DFAD7B804577}" type="parTrans" cxnId="{8D68BE5C-041B-499F-9696-D30D2493B70F}">
      <dgm:prSet/>
      <dgm:spPr/>
      <dgm:t>
        <a:bodyPr/>
        <a:lstStyle/>
        <a:p>
          <a:pPr algn="l"/>
          <a:endParaRPr lang="en-US" sz="2800">
            <a:latin typeface="Raleway" panose="020B0503030101060003" pitchFamily="34" charset="0"/>
          </a:endParaRPr>
        </a:p>
      </dgm:t>
    </dgm:pt>
    <dgm:pt modelId="{561F49FF-AD3B-485A-8AB8-427157E76C0A}" type="sibTrans" cxnId="{8D68BE5C-041B-499F-9696-D30D2493B70F}">
      <dgm:prSet phldrT="1" custT="1"/>
      <dgm:spPr/>
      <dgm:t>
        <a:bodyPr/>
        <a:lstStyle/>
        <a:p>
          <a:r>
            <a:rPr lang="en-US" sz="6000" dirty="0">
              <a:latin typeface="Raleway" panose="020B0503030101060003" pitchFamily="34" charset="0"/>
            </a:rPr>
            <a:t>S</a:t>
          </a:r>
        </a:p>
      </dgm:t>
    </dgm:pt>
    <dgm:pt modelId="{3CFB7A23-479A-4CE5-9238-472C14C5FDD0}">
      <dgm:prSet phldrT="[Text]" custT="1"/>
      <dgm:spPr/>
      <dgm:t>
        <a:bodyPr/>
        <a:lstStyle/>
        <a:p>
          <a:r>
            <a:rPr lang="en-US" sz="1800" b="1" dirty="0">
              <a:latin typeface="Century Gothic" panose="020B0502020202020204" pitchFamily="34" charset="0"/>
            </a:rPr>
            <a:t>Weaknesses</a:t>
          </a:r>
        </a:p>
      </dgm:t>
    </dgm:pt>
    <dgm:pt modelId="{32018DD2-B0CC-4221-BEE0-C5CFC41DB744}" type="parTrans" cxnId="{F0264480-BC55-45FF-8709-7DD81556829D}">
      <dgm:prSet/>
      <dgm:spPr/>
      <dgm:t>
        <a:bodyPr/>
        <a:lstStyle/>
        <a:p>
          <a:pPr algn="l"/>
          <a:endParaRPr lang="en-US" sz="2800">
            <a:latin typeface="Raleway" panose="020B0503030101060003" pitchFamily="34" charset="0"/>
          </a:endParaRPr>
        </a:p>
      </dgm:t>
    </dgm:pt>
    <dgm:pt modelId="{4B76361B-4C02-44A1-9474-9BF13F8F20CC}" type="sibTrans" cxnId="{F0264480-BC55-45FF-8709-7DD81556829D}">
      <dgm:prSet phldrT="2" custT="1"/>
      <dgm:spPr/>
      <dgm:t>
        <a:bodyPr/>
        <a:lstStyle/>
        <a:p>
          <a:r>
            <a:rPr lang="en-US" sz="6000" dirty="0">
              <a:latin typeface="Raleway" panose="020B0503030101060003" pitchFamily="34" charset="0"/>
            </a:rPr>
            <a:t>W</a:t>
          </a:r>
        </a:p>
      </dgm:t>
    </dgm:pt>
    <dgm:pt modelId="{ED2FC11A-A9AA-448A-A812-AA3039E1FD3C}">
      <dgm:prSet phldrT="[Text]" custT="1"/>
      <dgm:spPr/>
      <dgm:t>
        <a:bodyPr/>
        <a:lstStyle/>
        <a:p>
          <a:r>
            <a:rPr lang="en-US" sz="1800" b="1" dirty="0">
              <a:latin typeface="Century Gothic" panose="020B0502020202020204" pitchFamily="34" charset="0"/>
            </a:rPr>
            <a:t>Opportunities</a:t>
          </a:r>
        </a:p>
      </dgm:t>
    </dgm:pt>
    <dgm:pt modelId="{33863765-C56C-4F1D-BDF5-38206F0C1967}" type="parTrans" cxnId="{C259041A-1E15-4F40-85D0-15011267F867}">
      <dgm:prSet/>
      <dgm:spPr/>
      <dgm:t>
        <a:bodyPr/>
        <a:lstStyle/>
        <a:p>
          <a:pPr algn="l"/>
          <a:endParaRPr lang="en-US" sz="2800">
            <a:latin typeface="Raleway" panose="020B0503030101060003" pitchFamily="34" charset="0"/>
          </a:endParaRPr>
        </a:p>
      </dgm:t>
    </dgm:pt>
    <dgm:pt modelId="{C06B5986-C938-424C-8B74-8D3DC33EFAD4}" type="sibTrans" cxnId="{C259041A-1E15-4F40-85D0-15011267F867}">
      <dgm:prSet phldrT="3" custT="1"/>
      <dgm:spPr/>
      <dgm:t>
        <a:bodyPr/>
        <a:lstStyle/>
        <a:p>
          <a:r>
            <a:rPr lang="en-US" sz="6000" dirty="0">
              <a:latin typeface="Raleway" panose="020B0503030101060003" pitchFamily="34" charset="0"/>
            </a:rPr>
            <a:t>O</a:t>
          </a:r>
        </a:p>
      </dgm:t>
    </dgm:pt>
    <dgm:pt modelId="{E80FEC3F-C9FA-4FF7-BE48-405670851B13}">
      <dgm:prSet phldrT="[Text]" custT="1"/>
      <dgm:spPr/>
      <dgm:t>
        <a:bodyPr/>
        <a:lstStyle/>
        <a:p>
          <a:r>
            <a:rPr lang="en-US" sz="1800" b="1" dirty="0">
              <a:latin typeface="Century Gothic" panose="020B0502020202020204" pitchFamily="34" charset="0"/>
            </a:rPr>
            <a:t>Threats</a:t>
          </a:r>
        </a:p>
      </dgm:t>
    </dgm:pt>
    <dgm:pt modelId="{F375E9A2-90BC-40BE-9A7E-96797F23C226}" type="parTrans" cxnId="{D439F731-050D-4263-953D-9D2C35EE7A25}">
      <dgm:prSet/>
      <dgm:spPr/>
      <dgm:t>
        <a:bodyPr/>
        <a:lstStyle/>
        <a:p>
          <a:pPr algn="l"/>
          <a:endParaRPr lang="en-US" sz="2800">
            <a:latin typeface="Raleway" panose="020B0503030101060003" pitchFamily="34" charset="0"/>
          </a:endParaRPr>
        </a:p>
      </dgm:t>
    </dgm:pt>
    <dgm:pt modelId="{52CC20B9-5667-4D8C-9D88-B4D093B9B02D}" type="sibTrans" cxnId="{D439F731-050D-4263-953D-9D2C35EE7A25}">
      <dgm:prSet phldrT="4" custT="1"/>
      <dgm:spPr/>
      <dgm:t>
        <a:bodyPr/>
        <a:lstStyle/>
        <a:p>
          <a:r>
            <a:rPr lang="en-US" sz="6000" dirty="0">
              <a:latin typeface="Raleway" panose="020B0503030101060003" pitchFamily="34" charset="0"/>
            </a:rPr>
            <a:t>T</a:t>
          </a:r>
        </a:p>
      </dgm:t>
    </dgm:pt>
    <dgm:pt modelId="{9CB67B44-7247-4A4E-A948-766E7213F963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Growth imbalance</a:t>
          </a:r>
        </a:p>
      </dgm:t>
    </dgm:pt>
    <dgm:pt modelId="{24EA1EE2-155C-4B59-BFD5-664418AFC4F3}" type="parTrans" cxnId="{5AF8903C-9C95-466F-8E04-E2C5DEF33AE6}">
      <dgm:prSet/>
      <dgm:spPr/>
      <dgm:t>
        <a:bodyPr/>
        <a:lstStyle/>
        <a:p>
          <a:endParaRPr lang="en-US" sz="2800">
            <a:latin typeface="Raleway" panose="020B0503030101060003" pitchFamily="34" charset="0"/>
          </a:endParaRPr>
        </a:p>
      </dgm:t>
    </dgm:pt>
    <dgm:pt modelId="{03B5E75E-C59E-4417-9431-2993F9D4676F}" type="sibTrans" cxnId="{5AF8903C-9C95-466F-8E04-E2C5DEF33AE6}">
      <dgm:prSet/>
      <dgm:spPr/>
      <dgm:t>
        <a:bodyPr/>
        <a:lstStyle/>
        <a:p>
          <a:endParaRPr lang="en-US" sz="2800">
            <a:latin typeface="Raleway" panose="020B0503030101060003" pitchFamily="34" charset="0"/>
          </a:endParaRPr>
        </a:p>
      </dgm:t>
    </dgm:pt>
    <dgm:pt modelId="{9504359A-5B17-4AA0-8D3A-F96ED4FB2C4C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Business &amp; Technology Park</a:t>
          </a:r>
        </a:p>
      </dgm:t>
    </dgm:pt>
    <dgm:pt modelId="{629BEEAC-3BFE-4499-A547-7D3D28999E59}" type="parTrans" cxnId="{5D4E52BE-01AA-4ACD-B360-7A5DFCE10B9A}">
      <dgm:prSet/>
      <dgm:spPr/>
      <dgm:t>
        <a:bodyPr/>
        <a:lstStyle/>
        <a:p>
          <a:endParaRPr lang="en-US" sz="2800"/>
        </a:p>
      </dgm:t>
    </dgm:pt>
    <dgm:pt modelId="{E99267E4-AF36-4A78-85BF-96D1FEA6DC69}" type="sibTrans" cxnId="{5D4E52BE-01AA-4ACD-B360-7A5DFCE10B9A}">
      <dgm:prSet/>
      <dgm:spPr/>
      <dgm:t>
        <a:bodyPr/>
        <a:lstStyle/>
        <a:p>
          <a:endParaRPr lang="en-US" sz="2800"/>
        </a:p>
      </dgm:t>
    </dgm:pt>
    <dgm:pt modelId="{74F809D9-859F-4577-9832-76C3A32A13AC}">
      <dgm:prSet phldrT="[Text]" custT="1"/>
      <dgm:spPr/>
      <dgm:t>
        <a:bodyPr/>
        <a:lstStyle/>
        <a:p>
          <a:r>
            <a:rPr lang="en-US" sz="1200">
              <a:latin typeface="Century Gothic" panose="020B0502020202020204" pitchFamily="34" charset="0"/>
            </a:rPr>
            <a:t>Schools</a:t>
          </a:r>
        </a:p>
      </dgm:t>
    </dgm:pt>
    <dgm:pt modelId="{9AE1F48A-9650-43ED-A99F-9151C5F8DB21}" type="parTrans" cxnId="{EBC37A0D-FE4D-41FB-BED5-0D9DB7192D23}">
      <dgm:prSet/>
      <dgm:spPr/>
      <dgm:t>
        <a:bodyPr/>
        <a:lstStyle/>
        <a:p>
          <a:endParaRPr lang="en-US" sz="2800"/>
        </a:p>
      </dgm:t>
    </dgm:pt>
    <dgm:pt modelId="{DBDE0569-DE74-42B2-9BF3-8DDB990146E2}" type="sibTrans" cxnId="{EBC37A0D-FE4D-41FB-BED5-0D9DB7192D23}">
      <dgm:prSet/>
      <dgm:spPr/>
      <dgm:t>
        <a:bodyPr/>
        <a:lstStyle/>
        <a:p>
          <a:endParaRPr lang="en-US" sz="2800"/>
        </a:p>
      </dgm:t>
    </dgm:pt>
    <dgm:pt modelId="{1C3BD2FF-307C-4A73-83ED-BC74929D4908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Quality of life</a:t>
          </a:r>
        </a:p>
      </dgm:t>
    </dgm:pt>
    <dgm:pt modelId="{955C9074-D803-4AD5-844D-C9352558D25A}" type="parTrans" cxnId="{C13301B2-D060-405B-9FB0-701954ABDA5F}">
      <dgm:prSet/>
      <dgm:spPr/>
      <dgm:t>
        <a:bodyPr/>
        <a:lstStyle/>
        <a:p>
          <a:endParaRPr lang="en-US" sz="2800"/>
        </a:p>
      </dgm:t>
    </dgm:pt>
    <dgm:pt modelId="{5D50D4B7-9CBA-4690-9B21-27B6E0BD8999}" type="sibTrans" cxnId="{C13301B2-D060-405B-9FB0-701954ABDA5F}">
      <dgm:prSet/>
      <dgm:spPr/>
      <dgm:t>
        <a:bodyPr/>
        <a:lstStyle/>
        <a:p>
          <a:endParaRPr lang="en-US" sz="2800"/>
        </a:p>
      </dgm:t>
    </dgm:pt>
    <dgm:pt modelId="{B0ED58EE-9528-4C29-8BF8-834884FDE14E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Location</a:t>
          </a:r>
        </a:p>
      </dgm:t>
    </dgm:pt>
    <dgm:pt modelId="{CFB5E9DB-3918-4B6E-851B-F24DBD97B462}" type="parTrans" cxnId="{8135CF66-1BBA-4D26-8283-0B020F02C421}">
      <dgm:prSet/>
      <dgm:spPr/>
      <dgm:t>
        <a:bodyPr/>
        <a:lstStyle/>
        <a:p>
          <a:endParaRPr lang="en-US" sz="2800"/>
        </a:p>
      </dgm:t>
    </dgm:pt>
    <dgm:pt modelId="{872FCC8C-620B-4353-BCD8-65F16A1E93AE}" type="sibTrans" cxnId="{8135CF66-1BBA-4D26-8283-0B020F02C421}">
      <dgm:prSet/>
      <dgm:spPr/>
      <dgm:t>
        <a:bodyPr/>
        <a:lstStyle/>
        <a:p>
          <a:endParaRPr lang="en-US" sz="2800"/>
        </a:p>
      </dgm:t>
    </dgm:pt>
    <dgm:pt modelId="{B20E3DDC-3D11-4DCB-97C5-8127EF97DB8C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Residential base</a:t>
          </a:r>
        </a:p>
      </dgm:t>
    </dgm:pt>
    <dgm:pt modelId="{51C14730-523B-4B53-823D-F9B842D97B29}" type="parTrans" cxnId="{7845A719-107D-4F77-934F-F6B67AE3168A}">
      <dgm:prSet/>
      <dgm:spPr/>
      <dgm:t>
        <a:bodyPr/>
        <a:lstStyle/>
        <a:p>
          <a:endParaRPr lang="en-US" sz="2800"/>
        </a:p>
      </dgm:t>
    </dgm:pt>
    <dgm:pt modelId="{49C44597-3E17-499D-98AD-28C3D7C21033}" type="sibTrans" cxnId="{7845A719-107D-4F77-934F-F6B67AE3168A}">
      <dgm:prSet/>
      <dgm:spPr/>
      <dgm:t>
        <a:bodyPr/>
        <a:lstStyle/>
        <a:p>
          <a:endParaRPr lang="en-US" sz="2800"/>
        </a:p>
      </dgm:t>
    </dgm:pt>
    <dgm:pt modelId="{D4AE7BEC-9360-4D6A-A12D-26676D0FA89C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Attractive to families</a:t>
          </a:r>
        </a:p>
      </dgm:t>
    </dgm:pt>
    <dgm:pt modelId="{DB29C41D-7E53-4E98-9D61-924D118A6D23}" type="parTrans" cxnId="{53ED65CA-9D2C-44FA-A626-2301F4C0C2B6}">
      <dgm:prSet/>
      <dgm:spPr/>
      <dgm:t>
        <a:bodyPr/>
        <a:lstStyle/>
        <a:p>
          <a:endParaRPr lang="en-US" sz="2800"/>
        </a:p>
      </dgm:t>
    </dgm:pt>
    <dgm:pt modelId="{CD878104-CC67-4D1B-BC84-8A9A108649FA}" type="sibTrans" cxnId="{53ED65CA-9D2C-44FA-A626-2301F4C0C2B6}">
      <dgm:prSet/>
      <dgm:spPr/>
      <dgm:t>
        <a:bodyPr/>
        <a:lstStyle/>
        <a:p>
          <a:endParaRPr lang="en-US" sz="2800"/>
        </a:p>
      </dgm:t>
    </dgm:pt>
    <dgm:pt modelId="{AF91151A-11FF-44EE-A128-E98A7F0D3C3C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Workforce availability</a:t>
          </a:r>
        </a:p>
      </dgm:t>
    </dgm:pt>
    <dgm:pt modelId="{EBE8B8D5-D7F0-44A5-9E5A-94F17E4F2E2D}" type="parTrans" cxnId="{09FA9988-A229-4105-956A-3679CD447BA5}">
      <dgm:prSet/>
      <dgm:spPr/>
      <dgm:t>
        <a:bodyPr/>
        <a:lstStyle/>
        <a:p>
          <a:endParaRPr lang="en-US" sz="2800"/>
        </a:p>
      </dgm:t>
    </dgm:pt>
    <dgm:pt modelId="{DCCA523A-CD3D-41BD-BB96-31C7240F9DB3}" type="sibTrans" cxnId="{09FA9988-A229-4105-956A-3679CD447BA5}">
      <dgm:prSet/>
      <dgm:spPr/>
      <dgm:t>
        <a:bodyPr/>
        <a:lstStyle/>
        <a:p>
          <a:endParaRPr lang="en-US" sz="2800"/>
        </a:p>
      </dgm:t>
    </dgm:pt>
    <dgm:pt modelId="{9ACEEB05-C2E9-49F2-BA48-8340B22DCCE6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Lake Murray</a:t>
          </a:r>
        </a:p>
      </dgm:t>
    </dgm:pt>
    <dgm:pt modelId="{EBA9CCB5-0729-4849-9B30-1390823FE981}" type="parTrans" cxnId="{EE61EE0D-2413-4CDF-9B98-0E50BA1FDCB8}">
      <dgm:prSet/>
      <dgm:spPr/>
      <dgm:t>
        <a:bodyPr/>
        <a:lstStyle/>
        <a:p>
          <a:endParaRPr lang="en-US" sz="2800"/>
        </a:p>
      </dgm:t>
    </dgm:pt>
    <dgm:pt modelId="{CCD00E76-6621-40A7-BA5B-3075C88B5FA9}" type="sibTrans" cxnId="{EE61EE0D-2413-4CDF-9B98-0E50BA1FDCB8}">
      <dgm:prSet/>
      <dgm:spPr/>
      <dgm:t>
        <a:bodyPr/>
        <a:lstStyle/>
        <a:p>
          <a:endParaRPr lang="en-US" sz="2800"/>
        </a:p>
      </dgm:t>
    </dgm:pt>
    <dgm:pt modelId="{3815F8BA-733C-4FB7-92E3-A91D1A0AFF7A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Skilled workforce</a:t>
          </a:r>
        </a:p>
      </dgm:t>
    </dgm:pt>
    <dgm:pt modelId="{D52F3E89-7935-4966-86E3-DB48E410DB1B}" type="parTrans" cxnId="{D9010491-BCB0-471F-8F4F-57214A196FC8}">
      <dgm:prSet/>
      <dgm:spPr/>
      <dgm:t>
        <a:bodyPr/>
        <a:lstStyle/>
        <a:p>
          <a:endParaRPr lang="en-US" sz="2800"/>
        </a:p>
      </dgm:t>
    </dgm:pt>
    <dgm:pt modelId="{93C6D5C8-7B1F-4764-AC53-D2C8975349BE}" type="sibTrans" cxnId="{D9010491-BCB0-471F-8F4F-57214A196FC8}">
      <dgm:prSet/>
      <dgm:spPr/>
      <dgm:t>
        <a:bodyPr/>
        <a:lstStyle/>
        <a:p>
          <a:endParaRPr lang="en-US" sz="2800"/>
        </a:p>
      </dgm:t>
    </dgm:pt>
    <dgm:pt modelId="{44CC20F6-A322-443B-B1FB-FEFB5A7FB300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Traffic congestion</a:t>
          </a:r>
        </a:p>
      </dgm:t>
    </dgm:pt>
    <dgm:pt modelId="{C76D2886-3A12-4DFE-A77E-D1F9C69A31BA}" type="parTrans" cxnId="{82615E6D-443C-4A40-8F0B-E9D6752D2A84}">
      <dgm:prSet/>
      <dgm:spPr/>
      <dgm:t>
        <a:bodyPr/>
        <a:lstStyle/>
        <a:p>
          <a:endParaRPr lang="en-US" sz="2800"/>
        </a:p>
      </dgm:t>
    </dgm:pt>
    <dgm:pt modelId="{CFB11007-27EA-4978-B5D5-662B8F685B13}" type="sibTrans" cxnId="{82615E6D-443C-4A40-8F0B-E9D6752D2A84}">
      <dgm:prSet/>
      <dgm:spPr/>
      <dgm:t>
        <a:bodyPr/>
        <a:lstStyle/>
        <a:p>
          <a:endParaRPr lang="en-US" sz="2800"/>
        </a:p>
      </dgm:t>
    </dgm:pt>
    <dgm:pt modelId="{22B2FB56-F223-4EF4-9852-939E54C27A0D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Aesthetics of downtown</a:t>
          </a:r>
        </a:p>
      </dgm:t>
    </dgm:pt>
    <dgm:pt modelId="{12AB73C6-1E68-4775-BDC1-3DE34DD052EA}" type="parTrans" cxnId="{68368F85-D8FB-435B-B618-DD85C250F1E2}">
      <dgm:prSet/>
      <dgm:spPr/>
      <dgm:t>
        <a:bodyPr/>
        <a:lstStyle/>
        <a:p>
          <a:endParaRPr lang="en-US" sz="2800"/>
        </a:p>
      </dgm:t>
    </dgm:pt>
    <dgm:pt modelId="{2B26F76C-4535-4C22-8DFD-990B6AEEC9D9}" type="sibTrans" cxnId="{68368F85-D8FB-435B-B618-DD85C250F1E2}">
      <dgm:prSet/>
      <dgm:spPr/>
      <dgm:t>
        <a:bodyPr/>
        <a:lstStyle/>
        <a:p>
          <a:endParaRPr lang="en-US" sz="2800"/>
        </a:p>
      </dgm:t>
    </dgm:pt>
    <dgm:pt modelId="{1939FEDA-D403-491B-B2A3-DF1D5E458DD2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Restaurants, shops</a:t>
          </a:r>
        </a:p>
      </dgm:t>
    </dgm:pt>
    <dgm:pt modelId="{13BD1714-B14B-4FEE-8BF6-54128718A713}" type="parTrans" cxnId="{CD09D06D-BEAB-46DF-A9FF-C5A6CC519F2C}">
      <dgm:prSet/>
      <dgm:spPr/>
      <dgm:t>
        <a:bodyPr/>
        <a:lstStyle/>
        <a:p>
          <a:endParaRPr lang="en-US" sz="2800"/>
        </a:p>
      </dgm:t>
    </dgm:pt>
    <dgm:pt modelId="{3AFE631F-D731-447A-9A09-084E58E21DBD}" type="sibTrans" cxnId="{CD09D06D-BEAB-46DF-A9FF-C5A6CC519F2C}">
      <dgm:prSet/>
      <dgm:spPr/>
      <dgm:t>
        <a:bodyPr/>
        <a:lstStyle/>
        <a:p>
          <a:endParaRPr lang="en-US" sz="2800"/>
        </a:p>
      </dgm:t>
    </dgm:pt>
    <dgm:pt modelId="{3359D03E-DFE9-4DFB-9720-03469EE3EF6A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Growth balance</a:t>
          </a:r>
        </a:p>
      </dgm:t>
    </dgm:pt>
    <dgm:pt modelId="{91FD8819-0391-4E60-856D-7F7CACEC93B5}" type="parTrans" cxnId="{9C6DFCB3-A292-4D88-AE2A-F4A179FB12E9}">
      <dgm:prSet/>
      <dgm:spPr/>
      <dgm:t>
        <a:bodyPr/>
        <a:lstStyle/>
        <a:p>
          <a:endParaRPr lang="en-US" sz="2800"/>
        </a:p>
      </dgm:t>
    </dgm:pt>
    <dgm:pt modelId="{9F431BE0-F96B-40E4-B613-0A87D93048EE}" type="sibTrans" cxnId="{9C6DFCB3-A292-4D88-AE2A-F4A179FB12E9}">
      <dgm:prSet/>
      <dgm:spPr/>
      <dgm:t>
        <a:bodyPr/>
        <a:lstStyle/>
        <a:p>
          <a:endParaRPr lang="en-US" sz="2800"/>
        </a:p>
      </dgm:t>
    </dgm:pt>
    <dgm:pt modelId="{2B0FAC92-7FF8-4763-BBE3-24AA65EAE7CF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Quality jobs</a:t>
          </a:r>
        </a:p>
      </dgm:t>
    </dgm:pt>
    <dgm:pt modelId="{E13956D9-370D-4F07-841C-779762AE555D}" type="parTrans" cxnId="{EEF3E15C-F02E-4574-ABC2-12F97D44500E}">
      <dgm:prSet/>
      <dgm:spPr/>
      <dgm:t>
        <a:bodyPr/>
        <a:lstStyle/>
        <a:p>
          <a:endParaRPr lang="en-US" sz="2800"/>
        </a:p>
      </dgm:t>
    </dgm:pt>
    <dgm:pt modelId="{335160A3-531E-41C9-B9BB-1E96A213F272}" type="sibTrans" cxnId="{EEF3E15C-F02E-4574-ABC2-12F97D44500E}">
      <dgm:prSet/>
      <dgm:spPr/>
      <dgm:t>
        <a:bodyPr/>
        <a:lstStyle/>
        <a:p>
          <a:endParaRPr lang="en-US" sz="2800"/>
        </a:p>
      </dgm:t>
    </dgm:pt>
    <dgm:pt modelId="{39DD1454-BFDA-45E9-AC22-03A9CF965CD6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Space for new and expanding businesses</a:t>
          </a:r>
        </a:p>
      </dgm:t>
    </dgm:pt>
    <dgm:pt modelId="{8FEC7FF7-C153-4280-9FCB-A7ECE7DBB97B}" type="parTrans" cxnId="{B5F06F47-81D8-4806-A949-7B76F33E8355}">
      <dgm:prSet/>
      <dgm:spPr/>
      <dgm:t>
        <a:bodyPr/>
        <a:lstStyle/>
        <a:p>
          <a:endParaRPr lang="en-US" sz="2800"/>
        </a:p>
      </dgm:t>
    </dgm:pt>
    <dgm:pt modelId="{895EBB36-F93E-4603-879A-43FC5DA3EC01}" type="sibTrans" cxnId="{B5F06F47-81D8-4806-A949-7B76F33E8355}">
      <dgm:prSet/>
      <dgm:spPr/>
      <dgm:t>
        <a:bodyPr/>
        <a:lstStyle/>
        <a:p>
          <a:endParaRPr lang="en-US" sz="2800"/>
        </a:p>
      </dgm:t>
    </dgm:pt>
    <dgm:pt modelId="{1267ACB0-2289-40FC-A3C4-5A28FA812BEC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Lack of central planning</a:t>
          </a:r>
        </a:p>
      </dgm:t>
    </dgm:pt>
    <dgm:pt modelId="{584BD047-EDDB-4AAD-AC0C-E5B327857901}" type="parTrans" cxnId="{670E7509-B4C1-4931-A317-F96AF7A3C351}">
      <dgm:prSet/>
      <dgm:spPr/>
      <dgm:t>
        <a:bodyPr/>
        <a:lstStyle/>
        <a:p>
          <a:endParaRPr lang="en-US" sz="2800"/>
        </a:p>
      </dgm:t>
    </dgm:pt>
    <dgm:pt modelId="{2E3BAEE8-1191-418E-97D8-31814F65BF5B}" type="sibTrans" cxnId="{670E7509-B4C1-4931-A317-F96AF7A3C351}">
      <dgm:prSet/>
      <dgm:spPr/>
      <dgm:t>
        <a:bodyPr/>
        <a:lstStyle/>
        <a:p>
          <a:endParaRPr lang="en-US" sz="2800"/>
        </a:p>
      </dgm:t>
    </dgm:pt>
    <dgm:pt modelId="{4BC1627D-A260-4122-81AA-4086341B46A8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Transportation planning</a:t>
          </a:r>
        </a:p>
      </dgm:t>
    </dgm:pt>
    <dgm:pt modelId="{33D5B4E3-5D62-4F9A-9D0A-B00E4BB125A4}" type="parTrans" cxnId="{83650E2E-0637-4314-A3B3-448F282B2E14}">
      <dgm:prSet/>
      <dgm:spPr/>
      <dgm:t>
        <a:bodyPr/>
        <a:lstStyle/>
        <a:p>
          <a:endParaRPr lang="en-US" sz="2800"/>
        </a:p>
      </dgm:t>
    </dgm:pt>
    <dgm:pt modelId="{63839B2F-F344-41B6-9ACC-6D282D7CE92C}" type="sibTrans" cxnId="{83650E2E-0637-4314-A3B3-448F282B2E14}">
      <dgm:prSet/>
      <dgm:spPr/>
      <dgm:t>
        <a:bodyPr/>
        <a:lstStyle/>
        <a:p>
          <a:endParaRPr lang="en-US" sz="2800"/>
        </a:p>
      </dgm:t>
    </dgm:pt>
    <dgm:pt modelId="{D1E6C0D8-D4B8-4E6E-B99A-3A416F3DB995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Annex contiguous areas</a:t>
          </a:r>
        </a:p>
      </dgm:t>
    </dgm:pt>
    <dgm:pt modelId="{F1A7F9C2-1BCB-4CF3-B99D-B121BBE85F07}" type="parTrans" cxnId="{A6AF143E-9566-4490-A9F2-66BEBBB03795}">
      <dgm:prSet/>
      <dgm:spPr/>
      <dgm:t>
        <a:bodyPr/>
        <a:lstStyle/>
        <a:p>
          <a:endParaRPr lang="en-US" sz="2800"/>
        </a:p>
      </dgm:t>
    </dgm:pt>
    <dgm:pt modelId="{11393E9B-AF37-424D-9E6D-F170C4718DF7}" type="sibTrans" cxnId="{A6AF143E-9566-4490-A9F2-66BEBBB03795}">
      <dgm:prSet/>
      <dgm:spPr/>
      <dgm:t>
        <a:bodyPr/>
        <a:lstStyle/>
        <a:p>
          <a:endParaRPr lang="en-US" sz="2800"/>
        </a:p>
      </dgm:t>
    </dgm:pt>
    <dgm:pt modelId="{B3FFF138-252B-4195-AE89-7CE752ADE109}">
      <dgm:prSet phldrT="[Text]" custT="1"/>
      <dgm:spPr/>
      <dgm:t>
        <a:bodyPr/>
        <a:lstStyle/>
        <a:p>
          <a:r>
            <a:rPr lang="en-US" sz="1200" b="0">
              <a:latin typeface="Century Gothic" panose="020B0502020202020204" pitchFamily="34" charset="0"/>
            </a:rPr>
            <a:t>Local jobs to reduce commuting</a:t>
          </a:r>
        </a:p>
      </dgm:t>
    </dgm:pt>
    <dgm:pt modelId="{79B0207C-6409-4225-89DA-07244333E385}" type="parTrans" cxnId="{D885BFD3-63CA-4FE5-ABC2-FC9DAEF92F4F}">
      <dgm:prSet/>
      <dgm:spPr/>
      <dgm:t>
        <a:bodyPr/>
        <a:lstStyle/>
        <a:p>
          <a:endParaRPr lang="en-US" sz="2800"/>
        </a:p>
      </dgm:t>
    </dgm:pt>
    <dgm:pt modelId="{CDFB7544-DBD1-4CBB-8045-570C3E79AD00}" type="sibTrans" cxnId="{D885BFD3-63CA-4FE5-ABC2-FC9DAEF92F4F}">
      <dgm:prSet/>
      <dgm:spPr/>
      <dgm:t>
        <a:bodyPr/>
        <a:lstStyle/>
        <a:p>
          <a:endParaRPr lang="en-US" sz="2800"/>
        </a:p>
      </dgm:t>
    </dgm:pt>
    <dgm:pt modelId="{2EC807E5-9376-4EF8-A36A-FF2B7C4A0AFB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Business &amp; Technology Park</a:t>
          </a:r>
        </a:p>
      </dgm:t>
    </dgm:pt>
    <dgm:pt modelId="{0CEC963B-0B2D-48B4-ADF6-445F808481F0}" type="parTrans" cxnId="{5DE78635-4732-4FE4-8329-3058465EB973}">
      <dgm:prSet/>
      <dgm:spPr/>
      <dgm:t>
        <a:bodyPr/>
        <a:lstStyle/>
        <a:p>
          <a:endParaRPr lang="en-US" sz="2800"/>
        </a:p>
      </dgm:t>
    </dgm:pt>
    <dgm:pt modelId="{43855833-1C7E-49C0-BADD-F5298E20FD2A}" type="sibTrans" cxnId="{5DE78635-4732-4FE4-8329-3058465EB973}">
      <dgm:prSet/>
      <dgm:spPr/>
      <dgm:t>
        <a:bodyPr/>
        <a:lstStyle/>
        <a:p>
          <a:endParaRPr lang="en-US" sz="2800"/>
        </a:p>
      </dgm:t>
    </dgm:pt>
    <dgm:pt modelId="{F061F769-0489-4CC7-AD7D-8EFB690E1146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Hospitality industry</a:t>
          </a:r>
        </a:p>
      </dgm:t>
    </dgm:pt>
    <dgm:pt modelId="{7F15B89A-26B3-4A7D-9C9F-5D673674F0A8}" type="parTrans" cxnId="{496CCCCB-E007-4231-940F-3544E4CD1EE0}">
      <dgm:prSet/>
      <dgm:spPr/>
      <dgm:t>
        <a:bodyPr/>
        <a:lstStyle/>
        <a:p>
          <a:endParaRPr lang="en-US" sz="2800"/>
        </a:p>
      </dgm:t>
    </dgm:pt>
    <dgm:pt modelId="{075B6C05-7C4D-41ED-A788-C1C333D65FD4}" type="sibTrans" cxnId="{496CCCCB-E007-4231-940F-3544E4CD1EE0}">
      <dgm:prSet/>
      <dgm:spPr/>
      <dgm:t>
        <a:bodyPr/>
        <a:lstStyle/>
        <a:p>
          <a:endParaRPr lang="en-US" sz="2800"/>
        </a:p>
      </dgm:t>
    </dgm:pt>
    <dgm:pt modelId="{D88D4E07-FFE2-4C4D-9481-A0A804F92EE3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Historic district designation</a:t>
          </a:r>
        </a:p>
      </dgm:t>
    </dgm:pt>
    <dgm:pt modelId="{BBF8AD37-9FC9-4551-8B69-21A5DA126716}" type="parTrans" cxnId="{3FF7C7A2-A501-4052-8FEF-2CD4C91D8A15}">
      <dgm:prSet/>
      <dgm:spPr/>
      <dgm:t>
        <a:bodyPr/>
        <a:lstStyle/>
        <a:p>
          <a:endParaRPr lang="en-US" sz="2800"/>
        </a:p>
      </dgm:t>
    </dgm:pt>
    <dgm:pt modelId="{54C791C0-3892-4A13-864A-E083D04886E1}" type="sibTrans" cxnId="{3FF7C7A2-A501-4052-8FEF-2CD4C91D8A15}">
      <dgm:prSet/>
      <dgm:spPr/>
      <dgm:t>
        <a:bodyPr/>
        <a:lstStyle/>
        <a:p>
          <a:endParaRPr lang="en-US" sz="2800"/>
        </a:p>
      </dgm:t>
    </dgm:pt>
    <dgm:pt modelId="{8B6C2FD5-AB7E-4F82-BDAB-3A1BEAE17E57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Recreational tourism</a:t>
          </a:r>
        </a:p>
      </dgm:t>
    </dgm:pt>
    <dgm:pt modelId="{CE30631F-51CF-4798-B43A-4AC2495A7B35}" type="parTrans" cxnId="{335F592E-ECB7-460E-9722-8E38618435A6}">
      <dgm:prSet/>
      <dgm:spPr/>
      <dgm:t>
        <a:bodyPr/>
        <a:lstStyle/>
        <a:p>
          <a:endParaRPr lang="en-US" sz="2800"/>
        </a:p>
      </dgm:t>
    </dgm:pt>
    <dgm:pt modelId="{9C293ECF-96C7-4D0C-9CDC-569BD62EA23D}" type="sibTrans" cxnId="{335F592E-ECB7-460E-9722-8E38618435A6}">
      <dgm:prSet/>
      <dgm:spPr/>
      <dgm:t>
        <a:bodyPr/>
        <a:lstStyle/>
        <a:p>
          <a:endParaRPr lang="en-US" sz="2800"/>
        </a:p>
      </dgm:t>
    </dgm:pt>
    <dgm:pt modelId="{BEF8B970-FD14-4FAA-BDD6-2430E6DD6FD7}">
      <dgm:prSet phldrT="[Text]" custT="1"/>
      <dgm:spPr/>
      <dgm:t>
        <a:bodyPr/>
        <a:lstStyle/>
        <a:p>
          <a:r>
            <a:rPr lang="en-US" sz="1200" b="0" dirty="0">
              <a:latin typeface="Century Gothic" panose="020B0502020202020204" pitchFamily="34" charset="0"/>
            </a:rPr>
            <a:t>Entrepreneur development</a:t>
          </a:r>
        </a:p>
      </dgm:t>
    </dgm:pt>
    <dgm:pt modelId="{0E5C0FAB-A480-4FF0-8D13-3C770931EC13}" type="parTrans" cxnId="{DEE17630-F452-4914-B450-82CCCC3542F2}">
      <dgm:prSet/>
      <dgm:spPr/>
      <dgm:t>
        <a:bodyPr/>
        <a:lstStyle/>
        <a:p>
          <a:endParaRPr lang="en-US" sz="2800"/>
        </a:p>
      </dgm:t>
    </dgm:pt>
    <dgm:pt modelId="{F110C38E-CD14-455C-8400-34EF261DE90B}" type="sibTrans" cxnId="{DEE17630-F452-4914-B450-82CCCC3542F2}">
      <dgm:prSet/>
      <dgm:spPr/>
      <dgm:t>
        <a:bodyPr/>
        <a:lstStyle/>
        <a:p>
          <a:endParaRPr lang="en-US" sz="2800"/>
        </a:p>
      </dgm:t>
    </dgm:pt>
    <dgm:pt modelId="{0D7B81B4-F540-469B-B4CB-E2AB27D54FF8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Lack of future planning</a:t>
          </a:r>
        </a:p>
      </dgm:t>
    </dgm:pt>
    <dgm:pt modelId="{EDC035EF-BD3A-4340-A3F7-1FF56A0D7FD3}" type="parTrans" cxnId="{55B8F641-DCB0-4CDB-9276-BD0757D78CF2}">
      <dgm:prSet/>
      <dgm:spPr/>
      <dgm:t>
        <a:bodyPr/>
        <a:lstStyle/>
        <a:p>
          <a:endParaRPr lang="en-US" sz="2800"/>
        </a:p>
      </dgm:t>
    </dgm:pt>
    <dgm:pt modelId="{7EC1E03B-B2C0-4C3F-83DE-9A8E1FC7389A}" type="sibTrans" cxnId="{55B8F641-DCB0-4CDB-9276-BD0757D78CF2}">
      <dgm:prSet/>
      <dgm:spPr/>
      <dgm:t>
        <a:bodyPr/>
        <a:lstStyle/>
        <a:p>
          <a:endParaRPr lang="en-US" sz="2800"/>
        </a:p>
      </dgm:t>
    </dgm:pt>
    <dgm:pt modelId="{9C42A30F-987A-43EC-9442-DDEB9622569E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Lack of infrastructure investment</a:t>
          </a:r>
        </a:p>
      </dgm:t>
    </dgm:pt>
    <dgm:pt modelId="{C7277ADF-AD65-492A-A590-5FCD2931B309}" type="parTrans" cxnId="{80BDA334-42C2-4D9C-A14A-67645CC55540}">
      <dgm:prSet/>
      <dgm:spPr/>
      <dgm:t>
        <a:bodyPr/>
        <a:lstStyle/>
        <a:p>
          <a:endParaRPr lang="en-US" sz="2800"/>
        </a:p>
      </dgm:t>
    </dgm:pt>
    <dgm:pt modelId="{714DF759-70ED-4E7F-83E9-07C0D3F2D3A6}" type="sibTrans" cxnId="{80BDA334-42C2-4D9C-A14A-67645CC55540}">
      <dgm:prSet/>
      <dgm:spPr/>
      <dgm:t>
        <a:bodyPr/>
        <a:lstStyle/>
        <a:p>
          <a:endParaRPr lang="en-US" sz="2800"/>
        </a:p>
      </dgm:t>
    </dgm:pt>
    <dgm:pt modelId="{980559E2-C0F9-43EA-BEF2-44FFAA0D2EF1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Loss of natural resources</a:t>
          </a:r>
        </a:p>
      </dgm:t>
    </dgm:pt>
    <dgm:pt modelId="{62EFC98E-BCCE-4048-AF74-30A6284A5EC0}" type="parTrans" cxnId="{D9D46283-7391-40DD-BF07-DE2BA982BCDE}">
      <dgm:prSet/>
      <dgm:spPr/>
      <dgm:t>
        <a:bodyPr/>
        <a:lstStyle/>
        <a:p>
          <a:endParaRPr lang="en-US" sz="2800"/>
        </a:p>
      </dgm:t>
    </dgm:pt>
    <dgm:pt modelId="{33FE2160-A358-4569-9A99-E06D0F14A20F}" type="sibTrans" cxnId="{D9D46283-7391-40DD-BF07-DE2BA982BCDE}">
      <dgm:prSet/>
      <dgm:spPr/>
      <dgm:t>
        <a:bodyPr/>
        <a:lstStyle/>
        <a:p>
          <a:endParaRPr lang="en-US" sz="2800"/>
        </a:p>
      </dgm:t>
    </dgm:pt>
    <dgm:pt modelId="{E99086C8-E556-49BE-A165-B2A51A2C8766}">
      <dgm:prSet phldrT="[Text]" custT="1"/>
      <dgm:spPr/>
      <dgm:t>
        <a:bodyPr/>
        <a:lstStyle/>
        <a:p>
          <a:r>
            <a:rPr lang="en-US" sz="1200">
              <a:latin typeface="Century Gothic" panose="020B0502020202020204" pitchFamily="34" charset="0"/>
            </a:rPr>
            <a:t>Sprawl</a:t>
          </a:r>
        </a:p>
      </dgm:t>
    </dgm:pt>
    <dgm:pt modelId="{665BD39F-68B0-4D09-9A79-47D2E1043491}" type="parTrans" cxnId="{47FB1A97-A934-4281-BF64-3F331D1F0CD3}">
      <dgm:prSet/>
      <dgm:spPr/>
      <dgm:t>
        <a:bodyPr/>
        <a:lstStyle/>
        <a:p>
          <a:endParaRPr lang="en-US" sz="2800"/>
        </a:p>
      </dgm:t>
    </dgm:pt>
    <dgm:pt modelId="{7088F956-3246-4FBB-8B81-8DEC7DCDE2C3}" type="sibTrans" cxnId="{47FB1A97-A934-4281-BF64-3F331D1F0CD3}">
      <dgm:prSet/>
      <dgm:spPr/>
      <dgm:t>
        <a:bodyPr/>
        <a:lstStyle/>
        <a:p>
          <a:endParaRPr lang="en-US" sz="2800"/>
        </a:p>
      </dgm:t>
    </dgm:pt>
    <dgm:pt modelId="{9B4D27D8-C680-4825-BC5D-DD894DA1DF96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School funding model</a:t>
          </a:r>
        </a:p>
      </dgm:t>
    </dgm:pt>
    <dgm:pt modelId="{86EBA31E-0E7B-4A19-B203-C1AA7B9B884F}" type="parTrans" cxnId="{FB1128F1-19FC-4AF9-8B4D-46B941764C05}">
      <dgm:prSet/>
      <dgm:spPr/>
      <dgm:t>
        <a:bodyPr/>
        <a:lstStyle/>
        <a:p>
          <a:endParaRPr lang="en-US" sz="2800"/>
        </a:p>
      </dgm:t>
    </dgm:pt>
    <dgm:pt modelId="{EBA68B29-5FED-488D-8130-56624B48ACF1}" type="sibTrans" cxnId="{FB1128F1-19FC-4AF9-8B4D-46B941764C05}">
      <dgm:prSet/>
      <dgm:spPr/>
      <dgm:t>
        <a:bodyPr/>
        <a:lstStyle/>
        <a:p>
          <a:endParaRPr lang="en-US" sz="2800"/>
        </a:p>
      </dgm:t>
    </dgm:pt>
    <dgm:pt modelId="{1DB548CB-3F9C-40E1-8C19-D8765C476F33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Closing of major employer</a:t>
          </a:r>
        </a:p>
      </dgm:t>
    </dgm:pt>
    <dgm:pt modelId="{958090C4-9648-47E9-8230-BBB5D7010628}" type="parTrans" cxnId="{8F3DAFC1-EFA3-46D6-805D-9F4A57E9F61F}">
      <dgm:prSet/>
      <dgm:spPr/>
      <dgm:t>
        <a:bodyPr/>
        <a:lstStyle/>
        <a:p>
          <a:endParaRPr lang="en-US" sz="2800"/>
        </a:p>
      </dgm:t>
    </dgm:pt>
    <dgm:pt modelId="{21DB056D-9BB8-45E7-AE69-AF6A7CED759C}" type="sibTrans" cxnId="{8F3DAFC1-EFA3-46D6-805D-9F4A57E9F61F}">
      <dgm:prSet/>
      <dgm:spPr/>
      <dgm:t>
        <a:bodyPr/>
        <a:lstStyle/>
        <a:p>
          <a:endParaRPr lang="en-US" sz="2800"/>
        </a:p>
      </dgm:t>
    </dgm:pt>
    <dgm:pt modelId="{265EC513-9755-4AD7-A570-B934C0249AD6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Lack of town center</a:t>
          </a:r>
        </a:p>
      </dgm:t>
    </dgm:pt>
    <dgm:pt modelId="{E1B52F4D-3AB5-4FF8-BC0C-ACA0C68164ED}" type="parTrans" cxnId="{9923D973-2B01-4315-9670-71FD63F813BF}">
      <dgm:prSet/>
      <dgm:spPr/>
      <dgm:t>
        <a:bodyPr/>
        <a:lstStyle/>
        <a:p>
          <a:endParaRPr lang="en-US" sz="2800"/>
        </a:p>
      </dgm:t>
    </dgm:pt>
    <dgm:pt modelId="{543356D4-05D1-480C-8440-4B3CA78601A4}" type="sibTrans" cxnId="{9923D973-2B01-4315-9670-71FD63F813BF}">
      <dgm:prSet/>
      <dgm:spPr/>
      <dgm:t>
        <a:bodyPr/>
        <a:lstStyle/>
        <a:p>
          <a:endParaRPr lang="en-US" sz="2800"/>
        </a:p>
      </dgm:t>
    </dgm:pt>
    <dgm:pt modelId="{47862EC3-E61B-49F9-A9D2-3999087D55F2}" type="pres">
      <dgm:prSet presAssocID="{F83EEB34-C501-49EC-91DA-7B51DE3D9A70}" presName="Name0" presStyleCnt="0">
        <dgm:presLayoutVars>
          <dgm:animLvl val="lvl"/>
          <dgm:resizeHandles val="exact"/>
        </dgm:presLayoutVars>
      </dgm:prSet>
      <dgm:spPr/>
    </dgm:pt>
    <dgm:pt modelId="{B7D45E35-DEAA-47E2-927C-28EB37A670C0}" type="pres">
      <dgm:prSet presAssocID="{ACFC18AF-68E4-40A9-B0DA-0BDC302271E7}" presName="compositeNode" presStyleCnt="0">
        <dgm:presLayoutVars>
          <dgm:bulletEnabled val="1"/>
        </dgm:presLayoutVars>
      </dgm:prSet>
      <dgm:spPr/>
    </dgm:pt>
    <dgm:pt modelId="{86B9287C-5426-472A-A3DA-234BE42650C1}" type="pres">
      <dgm:prSet presAssocID="{ACFC18AF-68E4-40A9-B0DA-0BDC302271E7}" presName="bgRect" presStyleLbl="bgAccFollowNode1" presStyleIdx="0" presStyleCnt="4"/>
      <dgm:spPr/>
    </dgm:pt>
    <dgm:pt modelId="{DEA56E8E-BD2B-46A9-92D2-E15A29F8DF49}" type="pres">
      <dgm:prSet presAssocID="{561F49FF-AD3B-485A-8AB8-427157E76C0A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010880C-BB60-4033-80B1-691186877404}" type="pres">
      <dgm:prSet presAssocID="{ACFC18AF-68E4-40A9-B0DA-0BDC302271E7}" presName="bottomLine" presStyleLbl="alignNode1" presStyleIdx="1" presStyleCnt="8">
        <dgm:presLayoutVars/>
      </dgm:prSet>
      <dgm:spPr/>
    </dgm:pt>
    <dgm:pt modelId="{E40655B8-CA83-46EC-AC1E-9A93073C809A}" type="pres">
      <dgm:prSet presAssocID="{ACFC18AF-68E4-40A9-B0DA-0BDC302271E7}" presName="nodeText" presStyleLbl="bgAccFollowNode1" presStyleIdx="0" presStyleCnt="4">
        <dgm:presLayoutVars>
          <dgm:bulletEnabled val="1"/>
        </dgm:presLayoutVars>
      </dgm:prSet>
      <dgm:spPr/>
    </dgm:pt>
    <dgm:pt modelId="{1009AD6F-2DDE-4EC5-ABB4-113C55E8649A}" type="pres">
      <dgm:prSet presAssocID="{561F49FF-AD3B-485A-8AB8-427157E76C0A}" presName="sibTrans" presStyleCnt="0"/>
      <dgm:spPr/>
    </dgm:pt>
    <dgm:pt modelId="{9F74A718-D29A-4B6F-96E2-1226B76DA3F6}" type="pres">
      <dgm:prSet presAssocID="{3CFB7A23-479A-4CE5-9238-472C14C5FDD0}" presName="compositeNode" presStyleCnt="0">
        <dgm:presLayoutVars>
          <dgm:bulletEnabled val="1"/>
        </dgm:presLayoutVars>
      </dgm:prSet>
      <dgm:spPr/>
    </dgm:pt>
    <dgm:pt modelId="{B9E15860-1767-45DA-A682-C9C2EE34D092}" type="pres">
      <dgm:prSet presAssocID="{3CFB7A23-479A-4CE5-9238-472C14C5FDD0}" presName="bgRect" presStyleLbl="bgAccFollowNode1" presStyleIdx="1" presStyleCnt="4"/>
      <dgm:spPr/>
    </dgm:pt>
    <dgm:pt modelId="{78610577-1C42-4BF6-92BA-868589DCD26D}" type="pres">
      <dgm:prSet presAssocID="{4B76361B-4C02-44A1-9474-9BF13F8F20CC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AAAE1F1-D304-49C8-9356-2BF71F5F0759}" type="pres">
      <dgm:prSet presAssocID="{3CFB7A23-479A-4CE5-9238-472C14C5FDD0}" presName="bottomLine" presStyleLbl="alignNode1" presStyleIdx="3" presStyleCnt="8">
        <dgm:presLayoutVars/>
      </dgm:prSet>
      <dgm:spPr/>
    </dgm:pt>
    <dgm:pt modelId="{BD1D55F5-9E43-4023-A6BB-785EF1F79B7F}" type="pres">
      <dgm:prSet presAssocID="{3CFB7A23-479A-4CE5-9238-472C14C5FDD0}" presName="nodeText" presStyleLbl="bgAccFollowNode1" presStyleIdx="1" presStyleCnt="4">
        <dgm:presLayoutVars>
          <dgm:bulletEnabled val="1"/>
        </dgm:presLayoutVars>
      </dgm:prSet>
      <dgm:spPr/>
    </dgm:pt>
    <dgm:pt modelId="{3BFB86ED-8043-4F49-B3B0-8A150E6DBB37}" type="pres">
      <dgm:prSet presAssocID="{4B76361B-4C02-44A1-9474-9BF13F8F20CC}" presName="sibTrans" presStyleCnt="0"/>
      <dgm:spPr/>
    </dgm:pt>
    <dgm:pt modelId="{BCE33BEF-1DBD-496C-9F1C-F3BE2490A2B8}" type="pres">
      <dgm:prSet presAssocID="{ED2FC11A-A9AA-448A-A812-AA3039E1FD3C}" presName="compositeNode" presStyleCnt="0">
        <dgm:presLayoutVars>
          <dgm:bulletEnabled val="1"/>
        </dgm:presLayoutVars>
      </dgm:prSet>
      <dgm:spPr/>
    </dgm:pt>
    <dgm:pt modelId="{F55AFE4F-4D68-4FCB-A5FC-69F7B9DC155B}" type="pres">
      <dgm:prSet presAssocID="{ED2FC11A-A9AA-448A-A812-AA3039E1FD3C}" presName="bgRect" presStyleLbl="bgAccFollowNode1" presStyleIdx="2" presStyleCnt="4"/>
      <dgm:spPr/>
    </dgm:pt>
    <dgm:pt modelId="{35EDA19F-4B48-4734-B257-0F06446E6FA7}" type="pres">
      <dgm:prSet presAssocID="{C06B5986-C938-424C-8B74-8D3DC33EFAD4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A0D7CC5E-BD55-4FDC-AA81-A7351E54E938}" type="pres">
      <dgm:prSet presAssocID="{ED2FC11A-A9AA-448A-A812-AA3039E1FD3C}" presName="bottomLine" presStyleLbl="alignNode1" presStyleIdx="5" presStyleCnt="8">
        <dgm:presLayoutVars/>
      </dgm:prSet>
      <dgm:spPr/>
    </dgm:pt>
    <dgm:pt modelId="{FB1E52A7-5DC4-4209-8E20-6EE39DDF993B}" type="pres">
      <dgm:prSet presAssocID="{ED2FC11A-A9AA-448A-A812-AA3039E1FD3C}" presName="nodeText" presStyleLbl="bgAccFollowNode1" presStyleIdx="2" presStyleCnt="4">
        <dgm:presLayoutVars>
          <dgm:bulletEnabled val="1"/>
        </dgm:presLayoutVars>
      </dgm:prSet>
      <dgm:spPr/>
    </dgm:pt>
    <dgm:pt modelId="{6244465E-09E6-48A3-A3FE-D05CB46CB7B4}" type="pres">
      <dgm:prSet presAssocID="{C06B5986-C938-424C-8B74-8D3DC33EFAD4}" presName="sibTrans" presStyleCnt="0"/>
      <dgm:spPr/>
    </dgm:pt>
    <dgm:pt modelId="{7EA6B0BD-538D-48C9-AD0F-FA6969B4E088}" type="pres">
      <dgm:prSet presAssocID="{E80FEC3F-C9FA-4FF7-BE48-405670851B13}" presName="compositeNode" presStyleCnt="0">
        <dgm:presLayoutVars>
          <dgm:bulletEnabled val="1"/>
        </dgm:presLayoutVars>
      </dgm:prSet>
      <dgm:spPr/>
    </dgm:pt>
    <dgm:pt modelId="{500D1CDE-B91E-40DB-B880-7EF2DD2EC2B3}" type="pres">
      <dgm:prSet presAssocID="{E80FEC3F-C9FA-4FF7-BE48-405670851B13}" presName="bgRect" presStyleLbl="bgAccFollowNode1" presStyleIdx="3" presStyleCnt="4"/>
      <dgm:spPr/>
    </dgm:pt>
    <dgm:pt modelId="{3F6B3A1A-4252-4747-8E8B-95A2240A88F9}" type="pres">
      <dgm:prSet presAssocID="{52CC20B9-5667-4D8C-9D88-B4D093B9B02D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E5FDE23C-E3A1-4857-99F7-E9A79EAD9959}" type="pres">
      <dgm:prSet presAssocID="{E80FEC3F-C9FA-4FF7-BE48-405670851B13}" presName="bottomLine" presStyleLbl="alignNode1" presStyleIdx="7" presStyleCnt="8">
        <dgm:presLayoutVars/>
      </dgm:prSet>
      <dgm:spPr/>
    </dgm:pt>
    <dgm:pt modelId="{8EE3732E-EDFE-4AF3-AFEA-40ECD4777855}" type="pres">
      <dgm:prSet presAssocID="{E80FEC3F-C9FA-4FF7-BE48-405670851B1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670E7509-B4C1-4931-A317-F96AF7A3C351}" srcId="{3CFB7A23-479A-4CE5-9238-472C14C5FDD0}" destId="{1267ACB0-2289-40FC-A3C4-5A28FA812BEC}" srcOrd="7" destOrd="0" parTransId="{584BD047-EDDB-4AAD-AC0C-E5B327857901}" sibTransId="{2E3BAEE8-1191-418E-97D8-31814F65BF5B}"/>
    <dgm:cxn modelId="{57206E0B-19E9-4422-BCA3-39EEDF04F1F0}" type="presOf" srcId="{E80FEC3F-C9FA-4FF7-BE48-405670851B13}" destId="{500D1CDE-B91E-40DB-B880-7EF2DD2EC2B3}" srcOrd="0" destOrd="0" presId="urn:microsoft.com/office/officeart/2016/7/layout/BasicLinearProcessNumbered"/>
    <dgm:cxn modelId="{EBC37A0D-FE4D-41FB-BED5-0D9DB7192D23}" srcId="{ACFC18AF-68E4-40A9-B0DA-0BDC302271E7}" destId="{74F809D9-859F-4577-9832-76C3A32A13AC}" srcOrd="0" destOrd="0" parTransId="{9AE1F48A-9650-43ED-A99F-9151C5F8DB21}" sibTransId="{DBDE0569-DE74-42B2-9BF3-8DDB990146E2}"/>
    <dgm:cxn modelId="{EE61EE0D-2413-4CDF-9B98-0E50BA1FDCB8}" srcId="{ACFC18AF-68E4-40A9-B0DA-0BDC302271E7}" destId="{9ACEEB05-C2E9-49F2-BA48-8340B22DCCE6}" srcOrd="7" destOrd="0" parTransId="{EBA9CCB5-0729-4849-9B30-1390823FE981}" sibTransId="{CCD00E76-6621-40A7-BA5B-3075C88B5FA9}"/>
    <dgm:cxn modelId="{FC7F4E10-1F38-47D5-8D7E-FC5A321B03AA}" type="presOf" srcId="{E99086C8-E556-49BE-A165-B2A51A2C8766}" destId="{8EE3732E-EDFE-4AF3-AFEA-40ECD4777855}" srcOrd="0" destOrd="5" presId="urn:microsoft.com/office/officeart/2016/7/layout/BasicLinearProcessNumbered"/>
    <dgm:cxn modelId="{6E180711-2543-40F4-98BA-E445A8167590}" type="presOf" srcId="{22B2FB56-F223-4EF4-9852-939E54C27A0D}" destId="{BD1D55F5-9E43-4023-A6BB-785EF1F79B7F}" srcOrd="0" destOrd="4" presId="urn:microsoft.com/office/officeart/2016/7/layout/BasicLinearProcessNumbered"/>
    <dgm:cxn modelId="{2696D318-9295-4B25-9530-1ED4AE112975}" type="presOf" srcId="{F83EEB34-C501-49EC-91DA-7B51DE3D9A70}" destId="{47862EC3-E61B-49F9-A9D2-3999087D55F2}" srcOrd="0" destOrd="0" presId="urn:microsoft.com/office/officeart/2016/7/layout/BasicLinearProcessNumbered"/>
    <dgm:cxn modelId="{7845A719-107D-4F77-934F-F6B67AE3168A}" srcId="{ACFC18AF-68E4-40A9-B0DA-0BDC302271E7}" destId="{B20E3DDC-3D11-4DCB-97C5-8127EF97DB8C}" srcOrd="4" destOrd="0" parTransId="{51C14730-523B-4B53-823D-F9B842D97B29}" sibTransId="{49C44597-3E17-499D-98AD-28C3D7C21033}"/>
    <dgm:cxn modelId="{C259041A-1E15-4F40-85D0-15011267F867}" srcId="{F83EEB34-C501-49EC-91DA-7B51DE3D9A70}" destId="{ED2FC11A-A9AA-448A-A812-AA3039E1FD3C}" srcOrd="2" destOrd="0" parTransId="{33863765-C56C-4F1D-BDF5-38206F0C1967}" sibTransId="{C06B5986-C938-424C-8B74-8D3DC33EFAD4}"/>
    <dgm:cxn modelId="{77B2EE1F-9416-449E-BC4E-1618CD5760F9}" type="presOf" srcId="{3CFB7A23-479A-4CE5-9238-472C14C5FDD0}" destId="{BD1D55F5-9E43-4023-A6BB-785EF1F79B7F}" srcOrd="1" destOrd="0" presId="urn:microsoft.com/office/officeart/2016/7/layout/BasicLinearProcessNumbered"/>
    <dgm:cxn modelId="{96303020-56CA-44B6-AF30-30EF79940EDB}" type="presOf" srcId="{265EC513-9755-4AD7-A570-B934C0249AD6}" destId="{8EE3732E-EDFE-4AF3-AFEA-40ECD4777855}" srcOrd="0" destOrd="8" presId="urn:microsoft.com/office/officeart/2016/7/layout/BasicLinearProcessNumbered"/>
    <dgm:cxn modelId="{9D07992C-A0E4-4E8A-BD38-D3D37DF4D451}" type="presOf" srcId="{B3FFF138-252B-4195-AE89-7CE752ADE109}" destId="{FB1E52A7-5DC4-4209-8E20-6EE39DDF993B}" srcOrd="0" destOrd="3" presId="urn:microsoft.com/office/officeart/2016/7/layout/BasicLinearProcessNumbered"/>
    <dgm:cxn modelId="{83650E2E-0637-4314-A3B3-448F282B2E14}" srcId="{ED2FC11A-A9AA-448A-A812-AA3039E1FD3C}" destId="{4BC1627D-A260-4122-81AA-4086341B46A8}" srcOrd="0" destOrd="0" parTransId="{33D5B4E3-5D62-4F9A-9D0A-B00E4BB125A4}" sibTransId="{63839B2F-F344-41B6-9ACC-6D282D7CE92C}"/>
    <dgm:cxn modelId="{335F592E-ECB7-460E-9722-8E38618435A6}" srcId="{ED2FC11A-A9AA-448A-A812-AA3039E1FD3C}" destId="{8B6C2FD5-AB7E-4F82-BDAB-3A1BEAE17E57}" srcOrd="6" destOrd="0" parTransId="{CE30631F-51CF-4798-B43A-4AC2495A7B35}" sibTransId="{9C293ECF-96C7-4D0C-9CDC-569BD62EA23D}"/>
    <dgm:cxn modelId="{DEE17630-F452-4914-B450-82CCCC3542F2}" srcId="{ED2FC11A-A9AA-448A-A812-AA3039E1FD3C}" destId="{BEF8B970-FD14-4FAA-BDD6-2430E6DD6FD7}" srcOrd="7" destOrd="0" parTransId="{0E5C0FAB-A480-4FF0-8D13-3C770931EC13}" sibTransId="{F110C38E-CD14-455C-8400-34EF261DE90B}"/>
    <dgm:cxn modelId="{926DB031-30DF-417C-A449-5680AA6F77D2}" type="presOf" srcId="{9C42A30F-987A-43EC-9442-DDEB9622569E}" destId="{8EE3732E-EDFE-4AF3-AFEA-40ECD4777855}" srcOrd="0" destOrd="3" presId="urn:microsoft.com/office/officeart/2016/7/layout/BasicLinearProcessNumbered"/>
    <dgm:cxn modelId="{D439F731-050D-4263-953D-9D2C35EE7A25}" srcId="{F83EEB34-C501-49EC-91DA-7B51DE3D9A70}" destId="{E80FEC3F-C9FA-4FF7-BE48-405670851B13}" srcOrd="3" destOrd="0" parTransId="{F375E9A2-90BC-40BE-9A7E-96797F23C226}" sibTransId="{52CC20B9-5667-4D8C-9D88-B4D093B9B02D}"/>
    <dgm:cxn modelId="{80BDA334-42C2-4D9C-A14A-67645CC55540}" srcId="{E80FEC3F-C9FA-4FF7-BE48-405670851B13}" destId="{9C42A30F-987A-43EC-9442-DDEB9622569E}" srcOrd="2" destOrd="0" parTransId="{C7277ADF-AD65-492A-A590-5FCD2931B309}" sibTransId="{714DF759-70ED-4E7F-83E9-07C0D3F2D3A6}"/>
    <dgm:cxn modelId="{5DE78635-4732-4FE4-8329-3058465EB973}" srcId="{ED2FC11A-A9AA-448A-A812-AA3039E1FD3C}" destId="{2EC807E5-9376-4EF8-A36A-FF2B7C4A0AFB}" srcOrd="3" destOrd="0" parTransId="{0CEC963B-0B2D-48B4-ADF6-445F808481F0}" sibTransId="{43855833-1C7E-49C0-BADD-F5298E20FD2A}"/>
    <dgm:cxn modelId="{C5FF9F38-7804-4100-81CB-C49DC1596A33}" type="presOf" srcId="{74F809D9-859F-4577-9832-76C3A32A13AC}" destId="{E40655B8-CA83-46EC-AC1E-9A93073C809A}" srcOrd="0" destOrd="1" presId="urn:microsoft.com/office/officeart/2016/7/layout/BasicLinearProcessNumbered"/>
    <dgm:cxn modelId="{924C9F39-36F4-4B87-9F1B-C3C15B5F7D25}" type="presOf" srcId="{9CB67B44-7247-4A4E-A948-766E7213F963}" destId="{8EE3732E-EDFE-4AF3-AFEA-40ECD4777855}" srcOrd="0" destOrd="1" presId="urn:microsoft.com/office/officeart/2016/7/layout/BasicLinearProcessNumbered"/>
    <dgm:cxn modelId="{5AF8903C-9C95-466F-8E04-E2C5DEF33AE6}" srcId="{E80FEC3F-C9FA-4FF7-BE48-405670851B13}" destId="{9CB67B44-7247-4A4E-A948-766E7213F963}" srcOrd="0" destOrd="0" parTransId="{24EA1EE2-155C-4B59-BFD5-664418AFC4F3}" sibTransId="{03B5E75E-C59E-4417-9431-2993F9D4676F}"/>
    <dgm:cxn modelId="{A6AF143E-9566-4490-A9F2-66BEBBB03795}" srcId="{ED2FC11A-A9AA-448A-A812-AA3039E1FD3C}" destId="{D1E6C0D8-D4B8-4E6E-B99A-3A416F3DB995}" srcOrd="1" destOrd="0" parTransId="{F1A7F9C2-1BCB-4CF3-B99D-B121BBE85F07}" sibTransId="{11393E9B-AF37-424D-9E6D-F170C4718DF7}"/>
    <dgm:cxn modelId="{87626C3F-BBE7-4D04-900B-406E99E7C909}" type="presOf" srcId="{4BC1627D-A260-4122-81AA-4086341B46A8}" destId="{FB1E52A7-5DC4-4209-8E20-6EE39DDF993B}" srcOrd="0" destOrd="1" presId="urn:microsoft.com/office/officeart/2016/7/layout/BasicLinearProcessNumbered"/>
    <dgm:cxn modelId="{8D68BE5C-041B-499F-9696-D30D2493B70F}" srcId="{F83EEB34-C501-49EC-91DA-7B51DE3D9A70}" destId="{ACFC18AF-68E4-40A9-B0DA-0BDC302271E7}" srcOrd="0" destOrd="0" parTransId="{B89B789B-CBFA-49BB-9D04-DFAD7B804577}" sibTransId="{561F49FF-AD3B-485A-8AB8-427157E76C0A}"/>
    <dgm:cxn modelId="{EEF3E15C-F02E-4574-ABC2-12F97D44500E}" srcId="{3CFB7A23-479A-4CE5-9238-472C14C5FDD0}" destId="{2B0FAC92-7FF8-4763-BBE3-24AA65EAE7CF}" srcOrd="1" destOrd="0" parTransId="{E13956D9-370D-4F07-841C-779762AE555D}" sibTransId="{335160A3-531E-41C9-B9BB-1E96A213F272}"/>
    <dgm:cxn modelId="{D495C05E-EB99-4AAE-8141-1FDA19DFB9E1}" type="presOf" srcId="{1DB548CB-3F9C-40E1-8C19-D8765C476F33}" destId="{8EE3732E-EDFE-4AF3-AFEA-40ECD4777855}" srcOrd="0" destOrd="7" presId="urn:microsoft.com/office/officeart/2016/7/layout/BasicLinearProcessNumbered"/>
    <dgm:cxn modelId="{55B8F641-DCB0-4CDB-9276-BD0757D78CF2}" srcId="{E80FEC3F-C9FA-4FF7-BE48-405670851B13}" destId="{0D7B81B4-F540-469B-B4CB-E2AB27D54FF8}" srcOrd="1" destOrd="0" parTransId="{EDC035EF-BD3A-4340-A3F7-1FF56A0D7FD3}" sibTransId="{7EC1E03B-B2C0-4C3F-83DE-9A8E1FC7389A}"/>
    <dgm:cxn modelId="{FB9B9664-606B-415C-8361-4E5B6A870E06}" type="presOf" srcId="{9ACEEB05-C2E9-49F2-BA48-8340B22DCCE6}" destId="{E40655B8-CA83-46EC-AC1E-9A93073C809A}" srcOrd="0" destOrd="8" presId="urn:microsoft.com/office/officeart/2016/7/layout/BasicLinearProcessNumbered"/>
    <dgm:cxn modelId="{8135CF66-1BBA-4D26-8283-0B020F02C421}" srcId="{ACFC18AF-68E4-40A9-B0DA-0BDC302271E7}" destId="{B0ED58EE-9528-4C29-8BF8-834884FDE14E}" srcOrd="2" destOrd="0" parTransId="{CFB5E9DB-3918-4B6E-851B-F24DBD97B462}" sibTransId="{872FCC8C-620B-4353-BCD8-65F16A1E93AE}"/>
    <dgm:cxn modelId="{B5F06F47-81D8-4806-A949-7B76F33E8355}" srcId="{3CFB7A23-479A-4CE5-9238-472C14C5FDD0}" destId="{39DD1454-BFDA-45E9-AC22-03A9CF965CD6}" srcOrd="6" destOrd="0" parTransId="{8FEC7FF7-C153-4280-9FCB-A7ECE7DBB97B}" sibTransId="{895EBB36-F93E-4603-879A-43FC5DA3EC01}"/>
    <dgm:cxn modelId="{B1C0A867-F2D8-4B87-9D39-2425CA0D410A}" type="presOf" srcId="{4B76361B-4C02-44A1-9474-9BF13F8F20CC}" destId="{78610577-1C42-4BF6-92BA-868589DCD26D}" srcOrd="0" destOrd="0" presId="urn:microsoft.com/office/officeart/2016/7/layout/BasicLinearProcessNumbered"/>
    <dgm:cxn modelId="{16ED4168-7CEF-43FE-AC57-5E0D400A2F9B}" type="presOf" srcId="{3CFB7A23-479A-4CE5-9238-472C14C5FDD0}" destId="{B9E15860-1767-45DA-A682-C9C2EE34D092}" srcOrd="0" destOrd="0" presId="urn:microsoft.com/office/officeart/2016/7/layout/BasicLinearProcessNumbered"/>
    <dgm:cxn modelId="{317B726A-23E2-4487-A985-3F29B3F9E652}" type="presOf" srcId="{C06B5986-C938-424C-8B74-8D3DC33EFAD4}" destId="{35EDA19F-4B48-4734-B257-0F06446E6FA7}" srcOrd="0" destOrd="0" presId="urn:microsoft.com/office/officeart/2016/7/layout/BasicLinearProcessNumbered"/>
    <dgm:cxn modelId="{82615E6D-443C-4A40-8F0B-E9D6752D2A84}" srcId="{3CFB7A23-479A-4CE5-9238-472C14C5FDD0}" destId="{44CC20F6-A322-443B-B1FB-FEFB5A7FB300}" srcOrd="0" destOrd="0" parTransId="{C76D2886-3A12-4DFE-A77E-D1F9C69A31BA}" sibTransId="{CFB11007-27EA-4978-B5D5-662B8F685B13}"/>
    <dgm:cxn modelId="{CD09D06D-BEAB-46DF-A9FF-C5A6CC519F2C}" srcId="{3CFB7A23-479A-4CE5-9238-472C14C5FDD0}" destId="{1939FEDA-D403-491B-B2A3-DF1D5E458DD2}" srcOrd="4" destOrd="0" parTransId="{13BD1714-B14B-4FEE-8BF6-54128718A713}" sibTransId="{3AFE631F-D731-447A-9A09-084E58E21DBD}"/>
    <dgm:cxn modelId="{A587876E-3B17-4195-9F1D-A1A673AC44CB}" type="presOf" srcId="{561F49FF-AD3B-485A-8AB8-427157E76C0A}" destId="{DEA56E8E-BD2B-46A9-92D2-E15A29F8DF49}" srcOrd="0" destOrd="0" presId="urn:microsoft.com/office/officeart/2016/7/layout/BasicLinearProcessNumbered"/>
    <dgm:cxn modelId="{B04CFA71-BF23-428E-B6EF-BBB45FEB23D1}" type="presOf" srcId="{B20E3DDC-3D11-4DCB-97C5-8127EF97DB8C}" destId="{E40655B8-CA83-46EC-AC1E-9A93073C809A}" srcOrd="0" destOrd="5" presId="urn:microsoft.com/office/officeart/2016/7/layout/BasicLinearProcessNumbered"/>
    <dgm:cxn modelId="{9923D973-2B01-4315-9670-71FD63F813BF}" srcId="{E80FEC3F-C9FA-4FF7-BE48-405670851B13}" destId="{265EC513-9755-4AD7-A570-B934C0249AD6}" srcOrd="7" destOrd="0" parTransId="{E1B52F4D-3AB5-4FF8-BC0C-ACA0C68164ED}" sibTransId="{543356D4-05D1-480C-8440-4B3CA78601A4}"/>
    <dgm:cxn modelId="{67AC3079-130F-496F-B677-10908A2C1A53}" type="presOf" srcId="{F061F769-0489-4CC7-AD7D-8EFB690E1146}" destId="{FB1E52A7-5DC4-4209-8E20-6EE39DDF993B}" srcOrd="0" destOrd="5" presId="urn:microsoft.com/office/officeart/2016/7/layout/BasicLinearProcessNumbered"/>
    <dgm:cxn modelId="{8CEE7859-5AF9-442E-A615-0325395A89AB}" type="presOf" srcId="{9504359A-5B17-4AA0-8D3A-F96ED4FB2C4C}" destId="{E40655B8-CA83-46EC-AC1E-9A93073C809A}" srcOrd="0" destOrd="4" presId="urn:microsoft.com/office/officeart/2016/7/layout/BasicLinearProcessNumbered"/>
    <dgm:cxn modelId="{DF7D795A-B087-46C0-9C91-8CCF9B3CAF25}" type="presOf" srcId="{8B6C2FD5-AB7E-4F82-BDAB-3A1BEAE17E57}" destId="{FB1E52A7-5DC4-4209-8E20-6EE39DDF993B}" srcOrd="0" destOrd="7" presId="urn:microsoft.com/office/officeart/2016/7/layout/BasicLinearProcessNumbered"/>
    <dgm:cxn modelId="{13D26E7C-1F35-4212-9FEC-A7200F890671}" type="presOf" srcId="{9B4D27D8-C680-4825-BC5D-DD894DA1DF96}" destId="{8EE3732E-EDFE-4AF3-AFEA-40ECD4777855}" srcOrd="0" destOrd="6" presId="urn:microsoft.com/office/officeart/2016/7/layout/BasicLinearProcessNumbered"/>
    <dgm:cxn modelId="{0582047F-746D-4A5B-AC5F-DE7AA035103E}" type="presOf" srcId="{D4AE7BEC-9360-4D6A-A12D-26676D0FA89C}" destId="{E40655B8-CA83-46EC-AC1E-9A93073C809A}" srcOrd="0" destOrd="6" presId="urn:microsoft.com/office/officeart/2016/7/layout/BasicLinearProcessNumbered"/>
    <dgm:cxn modelId="{F0264480-BC55-45FF-8709-7DD81556829D}" srcId="{F83EEB34-C501-49EC-91DA-7B51DE3D9A70}" destId="{3CFB7A23-479A-4CE5-9238-472C14C5FDD0}" srcOrd="1" destOrd="0" parTransId="{32018DD2-B0CC-4221-BEE0-C5CFC41DB744}" sibTransId="{4B76361B-4C02-44A1-9474-9BF13F8F20CC}"/>
    <dgm:cxn modelId="{E25A3382-2B99-49AC-9C6E-2A435FD3745C}" type="presOf" srcId="{D88D4E07-FFE2-4C4D-9481-A0A804F92EE3}" destId="{FB1E52A7-5DC4-4209-8E20-6EE39DDF993B}" srcOrd="0" destOrd="6" presId="urn:microsoft.com/office/officeart/2016/7/layout/BasicLinearProcessNumbered"/>
    <dgm:cxn modelId="{D9D46283-7391-40DD-BF07-DE2BA982BCDE}" srcId="{E80FEC3F-C9FA-4FF7-BE48-405670851B13}" destId="{980559E2-C0F9-43EA-BEF2-44FFAA0D2EF1}" srcOrd="3" destOrd="0" parTransId="{62EFC98E-BCCE-4048-AF74-30A6284A5EC0}" sibTransId="{33FE2160-A358-4569-9A99-E06D0F14A20F}"/>
    <dgm:cxn modelId="{E32FC784-55C5-46B9-BD3E-CEA9FEC16EBB}" type="presOf" srcId="{44CC20F6-A322-443B-B1FB-FEFB5A7FB300}" destId="{BD1D55F5-9E43-4023-A6BB-785EF1F79B7F}" srcOrd="0" destOrd="1" presId="urn:microsoft.com/office/officeart/2016/7/layout/BasicLinearProcessNumbered"/>
    <dgm:cxn modelId="{68368F85-D8FB-435B-B618-DD85C250F1E2}" srcId="{3CFB7A23-479A-4CE5-9238-472C14C5FDD0}" destId="{22B2FB56-F223-4EF4-9852-939E54C27A0D}" srcOrd="3" destOrd="0" parTransId="{12AB73C6-1E68-4775-BDC1-3DE34DD052EA}" sibTransId="{2B26F76C-4535-4C22-8DFD-990B6AEEC9D9}"/>
    <dgm:cxn modelId="{09FA9988-A229-4105-956A-3679CD447BA5}" srcId="{ACFC18AF-68E4-40A9-B0DA-0BDC302271E7}" destId="{AF91151A-11FF-44EE-A128-E98A7F0D3C3C}" srcOrd="6" destOrd="0" parTransId="{EBE8B8D5-D7F0-44A5-9E5A-94F17E4F2E2D}" sibTransId="{DCCA523A-CD3D-41BD-BB96-31C7240F9DB3}"/>
    <dgm:cxn modelId="{D9010491-BCB0-471F-8F4F-57214A196FC8}" srcId="{3CFB7A23-479A-4CE5-9238-472C14C5FDD0}" destId="{3815F8BA-733C-4FB7-92E3-A91D1A0AFF7A}" srcOrd="2" destOrd="0" parTransId="{D52F3E89-7935-4966-86E3-DB48E410DB1B}" sibTransId="{93C6D5C8-7B1F-4764-AC53-D2C8975349BE}"/>
    <dgm:cxn modelId="{3A47A991-44B8-4C88-B50A-E192DC321281}" type="presOf" srcId="{1C3BD2FF-307C-4A73-83ED-BC74929D4908}" destId="{E40655B8-CA83-46EC-AC1E-9A93073C809A}" srcOrd="0" destOrd="2" presId="urn:microsoft.com/office/officeart/2016/7/layout/BasicLinearProcessNumbered"/>
    <dgm:cxn modelId="{47FB1A97-A934-4281-BF64-3F331D1F0CD3}" srcId="{E80FEC3F-C9FA-4FF7-BE48-405670851B13}" destId="{E99086C8-E556-49BE-A165-B2A51A2C8766}" srcOrd="4" destOrd="0" parTransId="{665BD39F-68B0-4D09-9A79-47D2E1043491}" sibTransId="{7088F956-3246-4FBB-8B81-8DEC7DCDE2C3}"/>
    <dgm:cxn modelId="{4C162D9A-36C8-46DD-8A84-2ACFD1114474}" type="presOf" srcId="{ED2FC11A-A9AA-448A-A812-AA3039E1FD3C}" destId="{FB1E52A7-5DC4-4209-8E20-6EE39DDF993B}" srcOrd="1" destOrd="0" presId="urn:microsoft.com/office/officeart/2016/7/layout/BasicLinearProcessNumbered"/>
    <dgm:cxn modelId="{D48DAC9E-B8D7-40FB-A0FA-1DFC0D3BE0FB}" type="presOf" srcId="{3815F8BA-733C-4FB7-92E3-A91D1A0AFF7A}" destId="{BD1D55F5-9E43-4023-A6BB-785EF1F79B7F}" srcOrd="0" destOrd="3" presId="urn:microsoft.com/office/officeart/2016/7/layout/BasicLinearProcessNumbered"/>
    <dgm:cxn modelId="{BFB3ADA1-A224-4B66-9C38-3D4C97D68BD1}" type="presOf" srcId="{ACFC18AF-68E4-40A9-B0DA-0BDC302271E7}" destId="{86B9287C-5426-472A-A3DA-234BE42650C1}" srcOrd="0" destOrd="0" presId="urn:microsoft.com/office/officeart/2016/7/layout/BasicLinearProcessNumbered"/>
    <dgm:cxn modelId="{FA55B6A1-D20F-4F87-AA4B-16E42491CD0C}" type="presOf" srcId="{3359D03E-DFE9-4DFB-9720-03469EE3EF6A}" destId="{BD1D55F5-9E43-4023-A6BB-785EF1F79B7F}" srcOrd="0" destOrd="6" presId="urn:microsoft.com/office/officeart/2016/7/layout/BasicLinearProcessNumbered"/>
    <dgm:cxn modelId="{3FF7C7A2-A501-4052-8FEF-2CD4C91D8A15}" srcId="{ED2FC11A-A9AA-448A-A812-AA3039E1FD3C}" destId="{D88D4E07-FFE2-4C4D-9481-A0A804F92EE3}" srcOrd="5" destOrd="0" parTransId="{BBF8AD37-9FC9-4551-8B69-21A5DA126716}" sibTransId="{54C791C0-3892-4A13-864A-E083D04886E1}"/>
    <dgm:cxn modelId="{F04F80A9-F080-448C-8169-6AFBF4801E0C}" type="presOf" srcId="{980559E2-C0F9-43EA-BEF2-44FFAA0D2EF1}" destId="{8EE3732E-EDFE-4AF3-AFEA-40ECD4777855}" srcOrd="0" destOrd="4" presId="urn:microsoft.com/office/officeart/2016/7/layout/BasicLinearProcessNumbered"/>
    <dgm:cxn modelId="{57C017AF-DCB5-4C71-BE67-21A0A8C10567}" type="presOf" srcId="{B0ED58EE-9528-4C29-8BF8-834884FDE14E}" destId="{E40655B8-CA83-46EC-AC1E-9A93073C809A}" srcOrd="0" destOrd="3" presId="urn:microsoft.com/office/officeart/2016/7/layout/BasicLinearProcessNumbered"/>
    <dgm:cxn modelId="{2EEB3CB1-DEDA-405E-961F-6EF6C7F39F19}" type="presOf" srcId="{39DD1454-BFDA-45E9-AC22-03A9CF965CD6}" destId="{BD1D55F5-9E43-4023-A6BB-785EF1F79B7F}" srcOrd="0" destOrd="7" presId="urn:microsoft.com/office/officeart/2016/7/layout/BasicLinearProcessNumbered"/>
    <dgm:cxn modelId="{C5E275B1-2778-4436-A3FC-7A46C06632F1}" type="presOf" srcId="{1939FEDA-D403-491B-B2A3-DF1D5E458DD2}" destId="{BD1D55F5-9E43-4023-A6BB-785EF1F79B7F}" srcOrd="0" destOrd="5" presId="urn:microsoft.com/office/officeart/2016/7/layout/BasicLinearProcessNumbered"/>
    <dgm:cxn modelId="{C13301B2-D060-405B-9FB0-701954ABDA5F}" srcId="{ACFC18AF-68E4-40A9-B0DA-0BDC302271E7}" destId="{1C3BD2FF-307C-4A73-83ED-BC74929D4908}" srcOrd="1" destOrd="0" parTransId="{955C9074-D803-4AD5-844D-C9352558D25A}" sibTransId="{5D50D4B7-9CBA-4690-9B21-27B6E0BD8999}"/>
    <dgm:cxn modelId="{9C6DFCB3-A292-4D88-AE2A-F4A179FB12E9}" srcId="{3CFB7A23-479A-4CE5-9238-472C14C5FDD0}" destId="{3359D03E-DFE9-4DFB-9720-03469EE3EF6A}" srcOrd="5" destOrd="0" parTransId="{91FD8819-0391-4E60-856D-7F7CACEC93B5}" sibTransId="{9F431BE0-F96B-40E4-B613-0A87D93048EE}"/>
    <dgm:cxn modelId="{A41E73BC-B272-4AB8-A595-26D1236EBF5B}" type="presOf" srcId="{2EC807E5-9376-4EF8-A36A-FF2B7C4A0AFB}" destId="{FB1E52A7-5DC4-4209-8E20-6EE39DDF993B}" srcOrd="0" destOrd="4" presId="urn:microsoft.com/office/officeart/2016/7/layout/BasicLinearProcessNumbered"/>
    <dgm:cxn modelId="{5D4E52BE-01AA-4ACD-B360-7A5DFCE10B9A}" srcId="{ACFC18AF-68E4-40A9-B0DA-0BDC302271E7}" destId="{9504359A-5B17-4AA0-8D3A-F96ED4FB2C4C}" srcOrd="3" destOrd="0" parTransId="{629BEEAC-3BFE-4499-A547-7D3D28999E59}" sibTransId="{E99267E4-AF36-4A78-85BF-96D1FEA6DC69}"/>
    <dgm:cxn modelId="{9DF259C0-457F-4938-8C74-70B6EBEB3429}" type="presOf" srcId="{AF91151A-11FF-44EE-A128-E98A7F0D3C3C}" destId="{E40655B8-CA83-46EC-AC1E-9A93073C809A}" srcOrd="0" destOrd="7" presId="urn:microsoft.com/office/officeart/2016/7/layout/BasicLinearProcessNumbered"/>
    <dgm:cxn modelId="{8F3DAFC1-EFA3-46D6-805D-9F4A57E9F61F}" srcId="{E80FEC3F-C9FA-4FF7-BE48-405670851B13}" destId="{1DB548CB-3F9C-40E1-8C19-D8765C476F33}" srcOrd="6" destOrd="0" parTransId="{958090C4-9648-47E9-8230-BBB5D7010628}" sibTransId="{21DB056D-9BB8-45E7-AE69-AF6A7CED759C}"/>
    <dgm:cxn modelId="{53ED65CA-9D2C-44FA-A626-2301F4C0C2B6}" srcId="{ACFC18AF-68E4-40A9-B0DA-0BDC302271E7}" destId="{D4AE7BEC-9360-4D6A-A12D-26676D0FA89C}" srcOrd="5" destOrd="0" parTransId="{DB29C41D-7E53-4E98-9D61-924D118A6D23}" sibTransId="{CD878104-CC67-4D1B-BC84-8A9A108649FA}"/>
    <dgm:cxn modelId="{496CCCCB-E007-4231-940F-3544E4CD1EE0}" srcId="{ED2FC11A-A9AA-448A-A812-AA3039E1FD3C}" destId="{F061F769-0489-4CC7-AD7D-8EFB690E1146}" srcOrd="4" destOrd="0" parTransId="{7F15B89A-26B3-4A7D-9C9F-5D673674F0A8}" sibTransId="{075B6C05-7C4D-41ED-A788-C1C333D65FD4}"/>
    <dgm:cxn modelId="{24FFD8D1-91E5-45E3-A95F-EBCCC333CDFF}" type="presOf" srcId="{BEF8B970-FD14-4FAA-BDD6-2430E6DD6FD7}" destId="{FB1E52A7-5DC4-4209-8E20-6EE39DDF993B}" srcOrd="0" destOrd="8" presId="urn:microsoft.com/office/officeart/2016/7/layout/BasicLinearProcessNumbered"/>
    <dgm:cxn modelId="{D885BFD3-63CA-4FE5-ABC2-FC9DAEF92F4F}" srcId="{ED2FC11A-A9AA-448A-A812-AA3039E1FD3C}" destId="{B3FFF138-252B-4195-AE89-7CE752ADE109}" srcOrd="2" destOrd="0" parTransId="{79B0207C-6409-4225-89DA-07244333E385}" sibTransId="{CDFB7544-DBD1-4CBB-8045-570C3E79AD00}"/>
    <dgm:cxn modelId="{146E7BD8-6C31-4921-927C-CC56EDD09DB4}" type="presOf" srcId="{E80FEC3F-C9FA-4FF7-BE48-405670851B13}" destId="{8EE3732E-EDFE-4AF3-AFEA-40ECD4777855}" srcOrd="1" destOrd="0" presId="urn:microsoft.com/office/officeart/2016/7/layout/BasicLinearProcessNumbered"/>
    <dgm:cxn modelId="{1A99F8DE-270A-4E75-A272-E853AD08CA71}" type="presOf" srcId="{ACFC18AF-68E4-40A9-B0DA-0BDC302271E7}" destId="{E40655B8-CA83-46EC-AC1E-9A93073C809A}" srcOrd="1" destOrd="0" presId="urn:microsoft.com/office/officeart/2016/7/layout/BasicLinearProcessNumbered"/>
    <dgm:cxn modelId="{9A78FDE0-C44D-4E25-87B9-CA2B0F61C858}" type="presOf" srcId="{ED2FC11A-A9AA-448A-A812-AA3039E1FD3C}" destId="{F55AFE4F-4D68-4FCB-A5FC-69F7B9DC155B}" srcOrd="0" destOrd="0" presId="urn:microsoft.com/office/officeart/2016/7/layout/BasicLinearProcessNumbered"/>
    <dgm:cxn modelId="{42F20DE4-E377-45FC-B3FC-C2B39CE8572F}" type="presOf" srcId="{D1E6C0D8-D4B8-4E6E-B99A-3A416F3DB995}" destId="{FB1E52A7-5DC4-4209-8E20-6EE39DDF993B}" srcOrd="0" destOrd="2" presId="urn:microsoft.com/office/officeart/2016/7/layout/BasicLinearProcessNumbered"/>
    <dgm:cxn modelId="{1F74CFE6-7141-45F7-B747-121CED04406A}" type="presOf" srcId="{52CC20B9-5667-4D8C-9D88-B4D093B9B02D}" destId="{3F6B3A1A-4252-4747-8E8B-95A2240A88F9}" srcOrd="0" destOrd="0" presId="urn:microsoft.com/office/officeart/2016/7/layout/BasicLinearProcessNumbered"/>
    <dgm:cxn modelId="{FB1128F1-19FC-4AF9-8B4D-46B941764C05}" srcId="{E80FEC3F-C9FA-4FF7-BE48-405670851B13}" destId="{9B4D27D8-C680-4825-BC5D-DD894DA1DF96}" srcOrd="5" destOrd="0" parTransId="{86EBA31E-0E7B-4A19-B203-C1AA7B9B884F}" sibTransId="{EBA68B29-5FED-488D-8130-56624B48ACF1}"/>
    <dgm:cxn modelId="{B16814F2-C0D1-4FC2-9037-1E75AA1AEDCE}" type="presOf" srcId="{2B0FAC92-7FF8-4763-BBE3-24AA65EAE7CF}" destId="{BD1D55F5-9E43-4023-A6BB-785EF1F79B7F}" srcOrd="0" destOrd="2" presId="urn:microsoft.com/office/officeart/2016/7/layout/BasicLinearProcessNumbered"/>
    <dgm:cxn modelId="{F1028BF7-999F-4ED9-9EB0-FEE3C8937155}" type="presOf" srcId="{1267ACB0-2289-40FC-A3C4-5A28FA812BEC}" destId="{BD1D55F5-9E43-4023-A6BB-785EF1F79B7F}" srcOrd="0" destOrd="8" presId="urn:microsoft.com/office/officeart/2016/7/layout/BasicLinearProcessNumbered"/>
    <dgm:cxn modelId="{D41351FB-50AD-41D2-A69B-F22981BDC278}" type="presOf" srcId="{0D7B81B4-F540-469B-B4CB-E2AB27D54FF8}" destId="{8EE3732E-EDFE-4AF3-AFEA-40ECD4777855}" srcOrd="0" destOrd="2" presId="urn:microsoft.com/office/officeart/2016/7/layout/BasicLinearProcessNumbered"/>
    <dgm:cxn modelId="{1CFC9D7E-0CF8-4434-9590-1ECC0B2D9ADC}" type="presParOf" srcId="{47862EC3-E61B-49F9-A9D2-3999087D55F2}" destId="{B7D45E35-DEAA-47E2-927C-28EB37A670C0}" srcOrd="0" destOrd="0" presId="urn:microsoft.com/office/officeart/2016/7/layout/BasicLinearProcessNumbered"/>
    <dgm:cxn modelId="{30D51BC2-FA2C-473A-9E9C-15A7131115A5}" type="presParOf" srcId="{B7D45E35-DEAA-47E2-927C-28EB37A670C0}" destId="{86B9287C-5426-472A-A3DA-234BE42650C1}" srcOrd="0" destOrd="0" presId="urn:microsoft.com/office/officeart/2016/7/layout/BasicLinearProcessNumbered"/>
    <dgm:cxn modelId="{CB326656-F02C-4A4B-BAFA-E3F57872F8E3}" type="presParOf" srcId="{B7D45E35-DEAA-47E2-927C-28EB37A670C0}" destId="{DEA56E8E-BD2B-46A9-92D2-E15A29F8DF49}" srcOrd="1" destOrd="0" presId="urn:microsoft.com/office/officeart/2016/7/layout/BasicLinearProcessNumbered"/>
    <dgm:cxn modelId="{8F078DC5-9FC5-42BC-8444-EE8E4BBD9FCE}" type="presParOf" srcId="{B7D45E35-DEAA-47E2-927C-28EB37A670C0}" destId="{7010880C-BB60-4033-80B1-691186877404}" srcOrd="2" destOrd="0" presId="urn:microsoft.com/office/officeart/2016/7/layout/BasicLinearProcessNumbered"/>
    <dgm:cxn modelId="{6BDE363B-E5C3-4446-9619-5457FC1ED3FF}" type="presParOf" srcId="{B7D45E35-DEAA-47E2-927C-28EB37A670C0}" destId="{E40655B8-CA83-46EC-AC1E-9A93073C809A}" srcOrd="3" destOrd="0" presId="urn:microsoft.com/office/officeart/2016/7/layout/BasicLinearProcessNumbered"/>
    <dgm:cxn modelId="{F4DC99F3-F1A6-4F17-B1A8-EEBE0E58FB7F}" type="presParOf" srcId="{47862EC3-E61B-49F9-A9D2-3999087D55F2}" destId="{1009AD6F-2DDE-4EC5-ABB4-113C55E8649A}" srcOrd="1" destOrd="0" presId="urn:microsoft.com/office/officeart/2016/7/layout/BasicLinearProcessNumbered"/>
    <dgm:cxn modelId="{1E5081B6-D317-4E56-A1B9-F1688D8C2B83}" type="presParOf" srcId="{47862EC3-E61B-49F9-A9D2-3999087D55F2}" destId="{9F74A718-D29A-4B6F-96E2-1226B76DA3F6}" srcOrd="2" destOrd="0" presId="urn:microsoft.com/office/officeart/2016/7/layout/BasicLinearProcessNumbered"/>
    <dgm:cxn modelId="{F4FCDAC1-C414-469D-8568-C39F3E535FDB}" type="presParOf" srcId="{9F74A718-D29A-4B6F-96E2-1226B76DA3F6}" destId="{B9E15860-1767-45DA-A682-C9C2EE34D092}" srcOrd="0" destOrd="0" presId="urn:microsoft.com/office/officeart/2016/7/layout/BasicLinearProcessNumbered"/>
    <dgm:cxn modelId="{196A9B7C-F8AF-46E3-9C3F-FF94F5059D42}" type="presParOf" srcId="{9F74A718-D29A-4B6F-96E2-1226B76DA3F6}" destId="{78610577-1C42-4BF6-92BA-868589DCD26D}" srcOrd="1" destOrd="0" presId="urn:microsoft.com/office/officeart/2016/7/layout/BasicLinearProcessNumbered"/>
    <dgm:cxn modelId="{D4F8AB26-56FE-477F-8051-CC1119CA2E62}" type="presParOf" srcId="{9F74A718-D29A-4B6F-96E2-1226B76DA3F6}" destId="{DAAAE1F1-D304-49C8-9356-2BF71F5F0759}" srcOrd="2" destOrd="0" presId="urn:microsoft.com/office/officeart/2016/7/layout/BasicLinearProcessNumbered"/>
    <dgm:cxn modelId="{E2A0CA1E-C95A-4121-8226-5A4584C5B02B}" type="presParOf" srcId="{9F74A718-D29A-4B6F-96E2-1226B76DA3F6}" destId="{BD1D55F5-9E43-4023-A6BB-785EF1F79B7F}" srcOrd="3" destOrd="0" presId="urn:microsoft.com/office/officeart/2016/7/layout/BasicLinearProcessNumbered"/>
    <dgm:cxn modelId="{5CD5DC5B-EFDD-4EAD-9A95-ABDE9ABD4057}" type="presParOf" srcId="{47862EC3-E61B-49F9-A9D2-3999087D55F2}" destId="{3BFB86ED-8043-4F49-B3B0-8A150E6DBB37}" srcOrd="3" destOrd="0" presId="urn:microsoft.com/office/officeart/2016/7/layout/BasicLinearProcessNumbered"/>
    <dgm:cxn modelId="{C5B58CFD-0F8B-4022-B890-BFBA01AFA119}" type="presParOf" srcId="{47862EC3-E61B-49F9-A9D2-3999087D55F2}" destId="{BCE33BEF-1DBD-496C-9F1C-F3BE2490A2B8}" srcOrd="4" destOrd="0" presId="urn:microsoft.com/office/officeart/2016/7/layout/BasicLinearProcessNumbered"/>
    <dgm:cxn modelId="{F0762C63-A955-4EAC-8A86-65281B889CD3}" type="presParOf" srcId="{BCE33BEF-1DBD-496C-9F1C-F3BE2490A2B8}" destId="{F55AFE4F-4D68-4FCB-A5FC-69F7B9DC155B}" srcOrd="0" destOrd="0" presId="urn:microsoft.com/office/officeart/2016/7/layout/BasicLinearProcessNumbered"/>
    <dgm:cxn modelId="{DA56D242-FB41-44F6-B68F-CE3C957EADAE}" type="presParOf" srcId="{BCE33BEF-1DBD-496C-9F1C-F3BE2490A2B8}" destId="{35EDA19F-4B48-4734-B257-0F06446E6FA7}" srcOrd="1" destOrd="0" presId="urn:microsoft.com/office/officeart/2016/7/layout/BasicLinearProcessNumbered"/>
    <dgm:cxn modelId="{B1EE8524-027A-465B-B7EF-386885455CAC}" type="presParOf" srcId="{BCE33BEF-1DBD-496C-9F1C-F3BE2490A2B8}" destId="{A0D7CC5E-BD55-4FDC-AA81-A7351E54E938}" srcOrd="2" destOrd="0" presId="urn:microsoft.com/office/officeart/2016/7/layout/BasicLinearProcessNumbered"/>
    <dgm:cxn modelId="{8F4014B5-6153-4EEA-95FA-2807395AC0A3}" type="presParOf" srcId="{BCE33BEF-1DBD-496C-9F1C-F3BE2490A2B8}" destId="{FB1E52A7-5DC4-4209-8E20-6EE39DDF993B}" srcOrd="3" destOrd="0" presId="urn:microsoft.com/office/officeart/2016/7/layout/BasicLinearProcessNumbered"/>
    <dgm:cxn modelId="{01CC3DE7-788D-496A-A51C-9A0AC98221BD}" type="presParOf" srcId="{47862EC3-E61B-49F9-A9D2-3999087D55F2}" destId="{6244465E-09E6-48A3-A3FE-D05CB46CB7B4}" srcOrd="5" destOrd="0" presId="urn:microsoft.com/office/officeart/2016/7/layout/BasicLinearProcessNumbered"/>
    <dgm:cxn modelId="{5D9A9695-52B7-4BF5-B12C-155094465EB2}" type="presParOf" srcId="{47862EC3-E61B-49F9-A9D2-3999087D55F2}" destId="{7EA6B0BD-538D-48C9-AD0F-FA6969B4E088}" srcOrd="6" destOrd="0" presId="urn:microsoft.com/office/officeart/2016/7/layout/BasicLinearProcessNumbered"/>
    <dgm:cxn modelId="{DA116E67-025C-4EC7-8176-2324D3E6DBCE}" type="presParOf" srcId="{7EA6B0BD-538D-48C9-AD0F-FA6969B4E088}" destId="{500D1CDE-B91E-40DB-B880-7EF2DD2EC2B3}" srcOrd="0" destOrd="0" presId="urn:microsoft.com/office/officeart/2016/7/layout/BasicLinearProcessNumbered"/>
    <dgm:cxn modelId="{C9A4D745-7F93-4F7D-BC84-69BB16F0916B}" type="presParOf" srcId="{7EA6B0BD-538D-48C9-AD0F-FA6969B4E088}" destId="{3F6B3A1A-4252-4747-8E8B-95A2240A88F9}" srcOrd="1" destOrd="0" presId="urn:microsoft.com/office/officeart/2016/7/layout/BasicLinearProcessNumbered"/>
    <dgm:cxn modelId="{E9011126-494B-4E22-8EFA-1817B980F39C}" type="presParOf" srcId="{7EA6B0BD-538D-48C9-AD0F-FA6969B4E088}" destId="{E5FDE23C-E3A1-4857-99F7-E9A79EAD9959}" srcOrd="2" destOrd="0" presId="urn:microsoft.com/office/officeart/2016/7/layout/BasicLinearProcessNumbered"/>
    <dgm:cxn modelId="{86A1F939-3494-41DC-A844-CAEA758F46C0}" type="presParOf" srcId="{7EA6B0BD-538D-48C9-AD0F-FA6969B4E088}" destId="{8EE3732E-EDFE-4AF3-AFEA-40ECD477785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Create a Value Proposition for Annexation 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Reach out to partners to explore a study the will analyze the benefits of annexation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B85FA4B2-04B6-4B6D-84B6-6BC57AAEF1FC}">
      <dgm:prSet/>
      <dgm:spPr/>
      <dgm:t>
        <a:bodyPr/>
        <a:lstStyle/>
        <a:p>
          <a:endParaRPr lang="en-US" dirty="0"/>
        </a:p>
      </dgm:t>
    </dgm:pt>
    <dgm:pt modelId="{D4AC3B6D-9F6C-42D7-B8AF-ABF603945A25}" type="parTrans" cxnId="{C9449EE4-7F2C-47B9-9A59-BA9619CD80C2}">
      <dgm:prSet/>
      <dgm:spPr/>
      <dgm:t>
        <a:bodyPr/>
        <a:lstStyle/>
        <a:p>
          <a:endParaRPr lang="en-US"/>
        </a:p>
      </dgm:t>
    </dgm:pt>
    <dgm:pt modelId="{D33821F1-020D-4472-9FA9-A231510ECD5A}" type="sibTrans" cxnId="{C9449EE4-7F2C-47B9-9A59-BA9619CD80C2}">
      <dgm:prSet/>
      <dgm:spPr/>
      <dgm:t>
        <a:bodyPr/>
        <a:lstStyle/>
        <a:p>
          <a:endParaRPr lang="en-US"/>
        </a:p>
      </dgm:t>
    </dgm:pt>
    <dgm:pt modelId="{DD5FA56B-2075-461A-AE7F-D160CA8E9E15}">
      <dgm:prSet/>
      <dgm:spPr/>
      <dgm:t>
        <a:bodyPr/>
        <a:lstStyle/>
        <a:p>
          <a:r>
            <a:rPr lang="en-US" dirty="0"/>
            <a:t>Seek partners in communities that would have a desire to be annexed</a:t>
          </a:r>
        </a:p>
      </dgm:t>
    </dgm:pt>
    <dgm:pt modelId="{345F3CF0-1CE2-4D8D-ADAE-AE74C20FD17C}" type="parTrans" cxnId="{F4DC232F-22CA-4744-95CC-373FAA201607}">
      <dgm:prSet/>
      <dgm:spPr/>
      <dgm:t>
        <a:bodyPr/>
        <a:lstStyle/>
        <a:p>
          <a:endParaRPr lang="en-US"/>
        </a:p>
      </dgm:t>
    </dgm:pt>
    <dgm:pt modelId="{271C2DD9-AE7D-46AC-A409-086FE65A19BB}" type="sibTrans" cxnId="{F4DC232F-22CA-4744-95CC-373FAA201607}">
      <dgm:prSet/>
      <dgm:spPr/>
      <dgm:t>
        <a:bodyPr/>
        <a:lstStyle/>
        <a:p>
          <a:endParaRPr lang="en-US"/>
        </a:p>
      </dgm:t>
    </dgm:pt>
    <dgm:pt modelId="{3E5EBEFB-D7BF-4C71-8D14-5199831B1D0D}">
      <dgm:prSet/>
      <dgm:spPr/>
      <dgm:t>
        <a:bodyPr/>
        <a:lstStyle/>
        <a:p>
          <a:r>
            <a:rPr lang="en-US" dirty="0"/>
            <a:t>Identify and learn form other SC towns best practices</a:t>
          </a:r>
        </a:p>
      </dgm:t>
    </dgm:pt>
    <dgm:pt modelId="{5586FA18-BCCC-476F-85B5-84638F8AF0B2}" type="parTrans" cxnId="{ECD19DE5-D4A4-4F80-AD85-47919C9D9499}">
      <dgm:prSet/>
      <dgm:spPr/>
      <dgm:t>
        <a:bodyPr/>
        <a:lstStyle/>
        <a:p>
          <a:endParaRPr lang="en-US"/>
        </a:p>
      </dgm:t>
    </dgm:pt>
    <dgm:pt modelId="{27497E8A-6F95-4F22-A7AF-A7CDF9FD0CF1}" type="sibTrans" cxnId="{ECD19DE5-D4A4-4F80-AD85-47919C9D9499}">
      <dgm:prSet/>
      <dgm:spPr/>
      <dgm:t>
        <a:bodyPr/>
        <a:lstStyle/>
        <a:p>
          <a:endParaRPr lang="en-US"/>
        </a:p>
      </dgm:t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F4DC232F-22CA-4744-95CC-373FAA201607}" srcId="{013C9A76-8DDA-440C-86C7-466F275658DE}" destId="{DD5FA56B-2075-461A-AE7F-D160CA8E9E15}" srcOrd="1" destOrd="0" parTransId="{345F3CF0-1CE2-4D8D-ADAE-AE74C20FD17C}" sibTransId="{271C2DD9-AE7D-46AC-A409-086FE65A19BB}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51A05EA1-86BE-4B76-9313-F07D968576E1}" type="presOf" srcId="{3E5EBEFB-D7BF-4C71-8D14-5199831B1D0D}" destId="{E61A6060-11F9-4CC5-A345-41B9BB8379E9}" srcOrd="0" destOrd="2" presId="urn:microsoft.com/office/officeart/2005/8/layout/hList1"/>
    <dgm:cxn modelId="{36EE93B5-140B-4733-ABCD-28BF30C7E178}" type="presOf" srcId="{B85FA4B2-04B6-4B6D-84B6-6BC57AAEF1FC}" destId="{E61A6060-11F9-4CC5-A345-41B9BB8379E9}" srcOrd="0" destOrd="3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C9449EE4-7F2C-47B9-9A59-BA9619CD80C2}" srcId="{013C9A76-8DDA-440C-86C7-466F275658DE}" destId="{B85FA4B2-04B6-4B6D-84B6-6BC57AAEF1FC}" srcOrd="3" destOrd="0" parTransId="{D4AC3B6D-9F6C-42D7-B8AF-ABF603945A25}" sibTransId="{D33821F1-020D-4472-9FA9-A231510ECD5A}"/>
    <dgm:cxn modelId="{ECD19DE5-D4A4-4F80-AD85-47919C9D9499}" srcId="{013C9A76-8DDA-440C-86C7-466F275658DE}" destId="{3E5EBEFB-D7BF-4C71-8D14-5199831B1D0D}" srcOrd="2" destOrd="0" parTransId="{5586FA18-BCCC-476F-85B5-84638F8AF0B2}" sibTransId="{27497E8A-6F95-4F22-A7AF-A7CDF9FD0CF1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78B89BF6-49E0-4F89-9099-FC5619999719}" type="presOf" srcId="{DD5FA56B-2075-461A-AE7F-D160CA8E9E15}" destId="{E61A6060-11F9-4CC5-A345-41B9BB8379E9}" srcOrd="0" destOrd="1" presId="urn:microsoft.com/office/officeart/2005/8/layout/hList1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Enact a Hospitality Tax 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Seek the enactment of a hospitality tax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Seek Investment from Santee Cooper and SCE&amp;G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7FD45F8A-3F66-42D8-9E49-F6C15711081D}">
      <dgm:prSet/>
      <dgm:spPr/>
      <dgm:t>
        <a:bodyPr/>
        <a:lstStyle/>
        <a:p>
          <a:r>
            <a:rPr lang="en-US" dirty="0"/>
            <a:t>Request an economic development grant from Santee Cooper and or SCE&amp;G</a:t>
          </a:r>
        </a:p>
      </dgm:t>
    </dgm:pt>
    <dgm:pt modelId="{1F7DF958-EF4A-4A98-82FD-E207F07DB040}" type="parTrans" cxnId="{F9841B33-4C03-47C2-8AFE-5F50D13D947B}">
      <dgm:prSet/>
      <dgm:spPr/>
      <dgm:t>
        <a:bodyPr/>
        <a:lstStyle/>
        <a:p>
          <a:endParaRPr lang="en-US"/>
        </a:p>
      </dgm:t>
    </dgm:pt>
    <dgm:pt modelId="{0AD248EA-E9A3-440C-B8B2-A7F86FFF8C61}" type="sibTrans" cxnId="{F9841B33-4C03-47C2-8AFE-5F50D13D947B}">
      <dgm:prSet/>
      <dgm:spPr/>
      <dgm:t>
        <a:bodyPr/>
        <a:lstStyle/>
        <a:p>
          <a:endParaRPr lang="en-US"/>
        </a:p>
      </dgm:t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9841B33-4C03-47C2-8AFE-5F50D13D947B}" srcId="{013C9A76-8DDA-440C-86C7-466F275658DE}" destId="{7FD45F8A-3F66-42D8-9E49-F6C15711081D}" srcOrd="0" destOrd="0" parTransId="{1F7DF958-EF4A-4A98-82FD-E207F07DB040}" sibTransId="{0AD248EA-E9A3-440C-B8B2-A7F86FFF8C61}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13EF2A6C-7476-4C03-8550-B8D7A3FBA9A3}" type="presOf" srcId="{7FD45F8A-3F66-42D8-9E49-F6C15711081D}" destId="{E61A6060-11F9-4CC5-A345-41B9BB8379E9}" srcOrd="0" destOrd="0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Staffing Model that will Support Implementation of Strategic Plan 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Add a town position for Marketing and Events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Create a Public-Private Partnership 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2ED513ED-A539-45C9-9288-2E64D91B9A3D}">
      <dgm:prSet/>
      <dgm:spPr/>
      <dgm:t>
        <a:bodyPr/>
        <a:lstStyle/>
        <a:p>
          <a:r>
            <a:rPr lang="en-US" dirty="0"/>
            <a:t>Create a private nonprofit organization that provides additional funding </a:t>
          </a:r>
        </a:p>
      </dgm:t>
    </dgm:pt>
    <dgm:pt modelId="{0C4B43AB-72C5-4568-8AC6-C00D17FC0B60}" type="parTrans" cxnId="{64C9FF41-3C55-44AF-8026-78FAF1B1FD06}">
      <dgm:prSet/>
      <dgm:spPr/>
      <dgm:t>
        <a:bodyPr/>
        <a:lstStyle/>
        <a:p>
          <a:endParaRPr lang="en-US"/>
        </a:p>
      </dgm:t>
    </dgm:pt>
    <dgm:pt modelId="{D022660D-962E-4B4A-945D-908AEC5F39BF}" type="sibTrans" cxnId="{64C9FF41-3C55-44AF-8026-78FAF1B1FD06}">
      <dgm:prSet/>
      <dgm:spPr/>
      <dgm:t>
        <a:bodyPr/>
        <a:lstStyle/>
        <a:p>
          <a:endParaRPr lang="en-US"/>
        </a:p>
      </dgm:t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4C9FF41-3C55-44AF-8026-78FAF1B1FD06}" srcId="{013C9A76-8DDA-440C-86C7-466F275658DE}" destId="{2ED513ED-A539-45C9-9288-2E64D91B9A3D}" srcOrd="0" destOrd="0" parTransId="{0C4B43AB-72C5-4568-8AC6-C00D17FC0B60}" sibTransId="{D022660D-962E-4B4A-945D-908AEC5F39BF}"/>
    <dgm:cxn modelId="{5C80A247-E00A-4B75-B213-4A106845524A}" type="presOf" srcId="{2ED513ED-A539-45C9-9288-2E64D91B9A3D}" destId="{E61A6060-11F9-4CC5-A345-41B9BB8379E9}" srcOrd="0" destOrd="0" presId="urn:microsoft.com/office/officeart/2005/8/layout/hList1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Retain and Grow Existing Businesses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Create a business retention and expansion program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 custT="1"/>
      <dgm:spPr/>
      <dgm:t>
        <a:bodyPr/>
        <a:lstStyle/>
        <a:p>
          <a:r>
            <a:rPr lang="en-US" sz="4000" b="1" dirty="0"/>
            <a:t>Strategy: Institutionalize Strategic Planning </a:t>
          </a:r>
          <a:endParaRPr lang="en-US" sz="4000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Present an annual economic development report to town council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B85FA4B2-04B6-4B6D-84B6-6BC57AAEF1FC}">
      <dgm:prSet/>
      <dgm:spPr/>
      <dgm:t>
        <a:bodyPr/>
        <a:lstStyle/>
        <a:p>
          <a:endParaRPr lang="en-US" dirty="0"/>
        </a:p>
      </dgm:t>
    </dgm:pt>
    <dgm:pt modelId="{D4AC3B6D-9F6C-42D7-B8AF-ABF603945A25}" type="parTrans" cxnId="{C9449EE4-7F2C-47B9-9A59-BA9619CD80C2}">
      <dgm:prSet/>
      <dgm:spPr/>
      <dgm:t>
        <a:bodyPr/>
        <a:lstStyle/>
        <a:p>
          <a:endParaRPr lang="en-US"/>
        </a:p>
      </dgm:t>
    </dgm:pt>
    <dgm:pt modelId="{D33821F1-020D-4472-9FA9-A231510ECD5A}" type="sibTrans" cxnId="{C9449EE4-7F2C-47B9-9A59-BA9619CD80C2}">
      <dgm:prSet/>
      <dgm:spPr/>
      <dgm:t>
        <a:bodyPr/>
        <a:lstStyle/>
        <a:p>
          <a:endParaRPr lang="en-US"/>
        </a:p>
      </dgm:t>
    </dgm:pt>
    <dgm:pt modelId="{E5154C61-D5CE-4996-9E1F-16D175EC5A5D}">
      <dgm:prSet/>
      <dgm:spPr/>
      <dgm:t>
        <a:bodyPr/>
        <a:lstStyle/>
        <a:p>
          <a:r>
            <a:rPr lang="en-US" dirty="0"/>
            <a:t>Review and update the economic development strategic plan every year</a:t>
          </a:r>
        </a:p>
      </dgm:t>
    </dgm:pt>
    <dgm:pt modelId="{8E5DCD6D-AC44-456E-B16C-B6CAA4E60513}" type="parTrans" cxnId="{6AF83092-5D2A-4DFF-B0FB-D5865B40C208}">
      <dgm:prSet/>
      <dgm:spPr/>
      <dgm:t>
        <a:bodyPr/>
        <a:lstStyle/>
        <a:p>
          <a:endParaRPr lang="en-US"/>
        </a:p>
      </dgm:t>
    </dgm:pt>
    <dgm:pt modelId="{4452E453-9F86-42A8-8003-005185F6C665}" type="sibTrans" cxnId="{6AF83092-5D2A-4DFF-B0FB-D5865B40C208}">
      <dgm:prSet/>
      <dgm:spPr/>
      <dgm:t>
        <a:bodyPr/>
        <a:lstStyle/>
        <a:p>
          <a:endParaRPr lang="en-US"/>
        </a:p>
      </dgm:t>
    </dgm:pt>
    <dgm:pt modelId="{CA3152CB-B64B-458B-A474-9FB2C3F0FD1D}">
      <dgm:prSet/>
      <dgm:spPr/>
      <dgm:t>
        <a:bodyPr/>
        <a:lstStyle/>
        <a:p>
          <a:r>
            <a:rPr lang="en-US" dirty="0"/>
            <a:t>Comprehensive strategic plan update every 3-5 years</a:t>
          </a:r>
        </a:p>
      </dgm:t>
    </dgm:pt>
    <dgm:pt modelId="{565B44E6-2177-4225-BB81-037D64815881}" type="parTrans" cxnId="{65D269FF-EC7B-4A0D-A6BB-0CC4555AFFCF}">
      <dgm:prSet/>
      <dgm:spPr/>
      <dgm:t>
        <a:bodyPr/>
        <a:lstStyle/>
        <a:p>
          <a:endParaRPr lang="en-US"/>
        </a:p>
      </dgm:t>
    </dgm:pt>
    <dgm:pt modelId="{DD921625-A2CA-4DF4-B9D4-276C113639AB}" type="sibTrans" cxnId="{65D269FF-EC7B-4A0D-A6BB-0CC4555AFFCF}">
      <dgm:prSet/>
      <dgm:spPr/>
      <dgm:t>
        <a:bodyPr/>
        <a:lstStyle/>
        <a:p>
          <a:endParaRPr lang="en-US"/>
        </a:p>
      </dgm:t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80AF315-1CFC-47CE-A528-CF3E9E16226D}" type="presOf" srcId="{E5154C61-D5CE-4996-9E1F-16D175EC5A5D}" destId="{E61A6060-11F9-4CC5-A345-41B9BB8379E9}" srcOrd="0" destOrd="1" presId="urn:microsoft.com/office/officeart/2005/8/layout/hList1"/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2A2EFD78-967C-470D-8B7E-D876E093AC29}" type="presOf" srcId="{CA3152CB-B64B-458B-A474-9FB2C3F0FD1D}" destId="{E61A6060-11F9-4CC5-A345-41B9BB8379E9}" srcOrd="0" destOrd="2" presId="urn:microsoft.com/office/officeart/2005/8/layout/hList1"/>
    <dgm:cxn modelId="{6AF83092-5D2A-4DFF-B0FB-D5865B40C208}" srcId="{013C9A76-8DDA-440C-86C7-466F275658DE}" destId="{E5154C61-D5CE-4996-9E1F-16D175EC5A5D}" srcOrd="1" destOrd="0" parTransId="{8E5DCD6D-AC44-456E-B16C-B6CAA4E60513}" sibTransId="{4452E453-9F86-42A8-8003-005185F6C665}"/>
    <dgm:cxn modelId="{36EE93B5-140B-4733-ABCD-28BF30C7E178}" type="presOf" srcId="{B85FA4B2-04B6-4B6D-84B6-6BC57AAEF1FC}" destId="{E61A6060-11F9-4CC5-A345-41B9BB8379E9}" srcOrd="0" destOrd="3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C9449EE4-7F2C-47B9-9A59-BA9619CD80C2}" srcId="{013C9A76-8DDA-440C-86C7-466F275658DE}" destId="{B85FA4B2-04B6-4B6D-84B6-6BC57AAEF1FC}" srcOrd="3" destOrd="0" parTransId="{D4AC3B6D-9F6C-42D7-B8AF-ABF603945A25}" sibTransId="{D33821F1-020D-4472-9FA9-A231510ECD5A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65D269FF-EC7B-4A0D-A6BB-0CC4555AFFCF}" srcId="{013C9A76-8DDA-440C-86C7-466F275658DE}" destId="{CA3152CB-B64B-458B-A474-9FB2C3F0FD1D}" srcOrd="2" destOrd="0" parTransId="{565B44E6-2177-4225-BB81-037D64815881}" sibTransId="{DD921625-A2CA-4DF4-B9D4-276C113639AB}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Implement the Chapin Brand Identity: Capital of Lake Murray 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Encourage partners to use the Chapin brand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B85FA4B2-04B6-4B6D-84B6-6BC57AAEF1FC}">
      <dgm:prSet/>
      <dgm:spPr/>
      <dgm:t>
        <a:bodyPr/>
        <a:lstStyle/>
        <a:p>
          <a:endParaRPr lang="en-US" dirty="0"/>
        </a:p>
      </dgm:t>
    </dgm:pt>
    <dgm:pt modelId="{D4AC3B6D-9F6C-42D7-B8AF-ABF603945A25}" type="parTrans" cxnId="{C9449EE4-7F2C-47B9-9A59-BA9619CD80C2}">
      <dgm:prSet/>
      <dgm:spPr/>
      <dgm:t>
        <a:bodyPr/>
        <a:lstStyle/>
        <a:p>
          <a:endParaRPr lang="en-US"/>
        </a:p>
      </dgm:t>
    </dgm:pt>
    <dgm:pt modelId="{D33821F1-020D-4472-9FA9-A231510ECD5A}" type="sibTrans" cxnId="{C9449EE4-7F2C-47B9-9A59-BA9619CD80C2}">
      <dgm:prSet/>
      <dgm:spPr/>
      <dgm:t>
        <a:bodyPr/>
        <a:lstStyle/>
        <a:p>
          <a:endParaRPr lang="en-US"/>
        </a:p>
      </dgm:t>
    </dgm:pt>
    <dgm:pt modelId="{5A559635-31E4-4D24-AF1E-6226C52612A1}">
      <dgm:prSet/>
      <dgm:spPr/>
      <dgm:t>
        <a:bodyPr/>
        <a:lstStyle/>
        <a:p>
          <a:r>
            <a:rPr lang="en-US" dirty="0"/>
            <a:t>Use the brand on banners, wayfinding signs and all marketing and promotions</a:t>
          </a:r>
        </a:p>
      </dgm:t>
    </dgm:pt>
    <dgm:pt modelId="{DF25E2ED-26E6-4F23-98FF-24AD5D05EC2C}" type="parTrans" cxnId="{E2C090F4-3544-4225-B181-F903F3148BD2}">
      <dgm:prSet/>
      <dgm:spPr/>
      <dgm:t>
        <a:bodyPr/>
        <a:lstStyle/>
        <a:p>
          <a:endParaRPr lang="en-US"/>
        </a:p>
      </dgm:t>
    </dgm:pt>
    <dgm:pt modelId="{C1883FAE-4B96-4CEC-875A-A78B73481598}" type="sibTrans" cxnId="{E2C090F4-3544-4225-B181-F903F3148BD2}">
      <dgm:prSet/>
      <dgm:spPr/>
      <dgm:t>
        <a:bodyPr/>
        <a:lstStyle/>
        <a:p>
          <a:endParaRPr lang="en-US"/>
        </a:p>
      </dgm:t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BE2DDC66-5450-40BA-BD19-EC8A43F9116C}" type="presOf" srcId="{5A559635-31E4-4D24-AF1E-6226C52612A1}" destId="{E61A6060-11F9-4CC5-A345-41B9BB8379E9}" srcOrd="0" destOrd="1" presId="urn:microsoft.com/office/officeart/2005/8/layout/hList1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36EE93B5-140B-4733-ABCD-28BF30C7E178}" type="presOf" srcId="{B85FA4B2-04B6-4B6D-84B6-6BC57AAEF1FC}" destId="{E61A6060-11F9-4CC5-A345-41B9BB8379E9}" srcOrd="0" destOrd="2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C9449EE4-7F2C-47B9-9A59-BA9619CD80C2}" srcId="{013C9A76-8DDA-440C-86C7-466F275658DE}" destId="{B85FA4B2-04B6-4B6D-84B6-6BC57AAEF1FC}" srcOrd="2" destOrd="0" parTransId="{D4AC3B6D-9F6C-42D7-B8AF-ABF603945A25}" sibTransId="{D33821F1-020D-4472-9FA9-A231510ECD5A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E2C090F4-3544-4225-B181-F903F3148BD2}" srcId="{013C9A76-8DDA-440C-86C7-466F275658DE}" destId="{5A559635-31E4-4D24-AF1E-6226C52612A1}" srcOrd="1" destOrd="0" parTransId="{DF25E2ED-26E6-4F23-98FF-24AD5D05EC2C}" sibTransId="{C1883FAE-4B96-4CEC-875A-A78B73481598}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Use the Website as a Marketing Tool 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Create a website for economic development or a site within the town website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B85FA4B2-04B6-4B6D-84B6-6BC57AAEF1FC}">
      <dgm:prSet/>
      <dgm:spPr/>
      <dgm:t>
        <a:bodyPr/>
        <a:lstStyle/>
        <a:p>
          <a:endParaRPr lang="en-US" dirty="0"/>
        </a:p>
      </dgm:t>
    </dgm:pt>
    <dgm:pt modelId="{D4AC3B6D-9F6C-42D7-B8AF-ABF603945A25}" type="parTrans" cxnId="{C9449EE4-7F2C-47B9-9A59-BA9619CD80C2}">
      <dgm:prSet/>
      <dgm:spPr/>
      <dgm:t>
        <a:bodyPr/>
        <a:lstStyle/>
        <a:p>
          <a:endParaRPr lang="en-US"/>
        </a:p>
      </dgm:t>
    </dgm:pt>
    <dgm:pt modelId="{D33821F1-020D-4472-9FA9-A231510ECD5A}" type="sibTrans" cxnId="{C9449EE4-7F2C-47B9-9A59-BA9619CD80C2}">
      <dgm:prSet/>
      <dgm:spPr/>
      <dgm:t>
        <a:bodyPr/>
        <a:lstStyle/>
        <a:p>
          <a:endParaRPr lang="en-US"/>
        </a:p>
      </dgm:t>
    </dgm:pt>
    <dgm:pt modelId="{909D0A11-A693-4AFF-B253-A9F9F5ACB2B5}">
      <dgm:prSet/>
      <dgm:spPr/>
      <dgm:t>
        <a:bodyPr/>
        <a:lstStyle/>
        <a:p>
          <a:r>
            <a:rPr lang="en-US" dirty="0"/>
            <a:t>Update information on the website</a:t>
          </a:r>
        </a:p>
      </dgm:t>
    </dgm:pt>
    <dgm:pt modelId="{6604C53E-C546-4F80-9CCE-A980A30C41F4}" type="parTrans" cxnId="{F8C14B61-BD4E-497E-8CD2-0FDCFA15A3DD}">
      <dgm:prSet/>
      <dgm:spPr/>
      <dgm:t>
        <a:bodyPr/>
        <a:lstStyle/>
        <a:p>
          <a:endParaRPr lang="en-US"/>
        </a:p>
      </dgm:t>
    </dgm:pt>
    <dgm:pt modelId="{837541F6-E9FA-4D1F-A0C2-F68FB213A1F2}" type="sibTrans" cxnId="{F8C14B61-BD4E-497E-8CD2-0FDCFA15A3DD}">
      <dgm:prSet/>
      <dgm:spPr/>
      <dgm:t>
        <a:bodyPr/>
        <a:lstStyle/>
        <a:p>
          <a:endParaRPr lang="en-US"/>
        </a:p>
      </dgm:t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B4FA401-021E-4D63-8E90-C9264E6FEAF8}" type="presOf" srcId="{909D0A11-A693-4AFF-B253-A9F9F5ACB2B5}" destId="{E61A6060-11F9-4CC5-A345-41B9BB8379E9}" srcOrd="0" destOrd="1" presId="urn:microsoft.com/office/officeart/2005/8/layout/hList1"/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F8C14B61-BD4E-497E-8CD2-0FDCFA15A3DD}" srcId="{013C9A76-8DDA-440C-86C7-466F275658DE}" destId="{909D0A11-A693-4AFF-B253-A9F9F5ACB2B5}" srcOrd="1" destOrd="0" parTransId="{6604C53E-C546-4F80-9CCE-A980A30C41F4}" sibTransId="{837541F6-E9FA-4D1F-A0C2-F68FB213A1F2}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36EE93B5-140B-4733-ABCD-28BF30C7E178}" type="presOf" srcId="{B85FA4B2-04B6-4B6D-84B6-6BC57AAEF1FC}" destId="{E61A6060-11F9-4CC5-A345-41B9BB8379E9}" srcOrd="0" destOrd="2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C9449EE4-7F2C-47B9-9A59-BA9619CD80C2}" srcId="{013C9A76-8DDA-440C-86C7-466F275658DE}" destId="{B85FA4B2-04B6-4B6D-84B6-6BC57AAEF1FC}" srcOrd="2" destOrd="0" parTransId="{D4AC3B6D-9F6C-42D7-B8AF-ABF603945A25}" sibTransId="{D33821F1-020D-4472-9FA9-A231510ECD5A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E7601-7713-4C88-A5F2-85C7F9AD28C2}" type="doc">
      <dgm:prSet loTypeId="urn:microsoft.com/office/officeart/2005/8/layout/hierarchy1" loCatId="Inbox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68C5C7-E1C3-46C5-ABE5-76A2BCBE0856}">
      <dgm:prSet/>
      <dgm:spPr/>
      <dgm:t>
        <a:bodyPr/>
        <a:lstStyle/>
        <a:p>
          <a:r>
            <a:rPr lang="en-US" dirty="0"/>
            <a:t> Monks Corner</a:t>
          </a:r>
        </a:p>
      </dgm:t>
    </dgm:pt>
    <dgm:pt modelId="{6E7CD3F9-E877-4617-AFB8-913CF62A91D5}" type="parTrans" cxnId="{71B6E0E3-F971-412E-9F92-C8C819E663D5}">
      <dgm:prSet/>
      <dgm:spPr/>
      <dgm:t>
        <a:bodyPr/>
        <a:lstStyle/>
        <a:p>
          <a:endParaRPr lang="en-US"/>
        </a:p>
      </dgm:t>
    </dgm:pt>
    <dgm:pt modelId="{8EE8E64F-6539-45D3-AB94-E408F2F9A275}" type="sibTrans" cxnId="{71B6E0E3-F971-412E-9F92-C8C819E663D5}">
      <dgm:prSet/>
      <dgm:spPr/>
      <dgm:t>
        <a:bodyPr/>
        <a:lstStyle/>
        <a:p>
          <a:endParaRPr lang="en-US"/>
        </a:p>
      </dgm:t>
    </dgm:pt>
    <dgm:pt modelId="{88E9B385-3E9C-4424-9BE0-7090AEE0884B}">
      <dgm:prSet/>
      <dgm:spPr/>
      <dgm:t>
        <a:bodyPr/>
        <a:lstStyle/>
        <a:p>
          <a:r>
            <a:rPr lang="en-US" dirty="0"/>
            <a:t> Tega Cay</a:t>
          </a:r>
        </a:p>
      </dgm:t>
    </dgm:pt>
    <dgm:pt modelId="{67B5A0E3-7B1C-4D67-8611-FE82A02593F8}" type="parTrans" cxnId="{6F937AC9-ACFE-430E-9BA2-A62A9C0D76A8}">
      <dgm:prSet/>
      <dgm:spPr/>
      <dgm:t>
        <a:bodyPr/>
        <a:lstStyle/>
        <a:p>
          <a:endParaRPr lang="en-US"/>
        </a:p>
      </dgm:t>
    </dgm:pt>
    <dgm:pt modelId="{7DDDCC99-A5F8-4D19-BB8B-73696759271B}" type="sibTrans" cxnId="{6F937AC9-ACFE-430E-9BA2-A62A9C0D76A8}">
      <dgm:prSet/>
      <dgm:spPr/>
      <dgm:t>
        <a:bodyPr/>
        <a:lstStyle/>
        <a:p>
          <a:endParaRPr lang="en-US"/>
        </a:p>
      </dgm:t>
    </dgm:pt>
    <dgm:pt modelId="{FA26572D-9F6C-402D-991F-4CF81CF62FFA}" type="pres">
      <dgm:prSet presAssocID="{202E7601-7713-4C88-A5F2-85C7F9AD28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B587CF-0AE7-4078-89CB-5E2D7ECAFCF9}" type="pres">
      <dgm:prSet presAssocID="{3368C5C7-E1C3-46C5-ABE5-76A2BCBE0856}" presName="hierRoot1" presStyleCnt="0"/>
      <dgm:spPr/>
    </dgm:pt>
    <dgm:pt modelId="{9153718B-C6B3-4CF0-80D1-F60F88DF6D25}" type="pres">
      <dgm:prSet presAssocID="{3368C5C7-E1C3-46C5-ABE5-76A2BCBE0856}" presName="composite" presStyleCnt="0"/>
      <dgm:spPr/>
    </dgm:pt>
    <dgm:pt modelId="{045D8C24-DA8B-4CBD-87BE-94A0871C004D}" type="pres">
      <dgm:prSet presAssocID="{3368C5C7-E1C3-46C5-ABE5-76A2BCBE0856}" presName="background" presStyleLbl="node0" presStyleIdx="0" presStyleCnt="2"/>
      <dgm:spPr/>
    </dgm:pt>
    <dgm:pt modelId="{BEC302F7-A297-44A4-8C9D-22D8D25E519B}" type="pres">
      <dgm:prSet presAssocID="{3368C5C7-E1C3-46C5-ABE5-76A2BCBE0856}" presName="text" presStyleLbl="fgAcc0" presStyleIdx="0" presStyleCnt="2">
        <dgm:presLayoutVars>
          <dgm:chPref val="3"/>
        </dgm:presLayoutVars>
      </dgm:prSet>
      <dgm:spPr/>
    </dgm:pt>
    <dgm:pt modelId="{2BCEC3CF-6896-4282-A1FC-90A43CF57336}" type="pres">
      <dgm:prSet presAssocID="{3368C5C7-E1C3-46C5-ABE5-76A2BCBE0856}" presName="hierChild2" presStyleCnt="0"/>
      <dgm:spPr/>
    </dgm:pt>
    <dgm:pt modelId="{7B5152B9-11F5-43E9-8B0F-F86268307CDB}" type="pres">
      <dgm:prSet presAssocID="{88E9B385-3E9C-4424-9BE0-7090AEE0884B}" presName="hierRoot1" presStyleCnt="0"/>
      <dgm:spPr/>
    </dgm:pt>
    <dgm:pt modelId="{014C25BE-B9FB-4A6C-ABA7-451BEAF09E94}" type="pres">
      <dgm:prSet presAssocID="{88E9B385-3E9C-4424-9BE0-7090AEE0884B}" presName="composite" presStyleCnt="0"/>
      <dgm:spPr/>
    </dgm:pt>
    <dgm:pt modelId="{61FC0AFA-DF0A-441B-897A-8195B4E9587A}" type="pres">
      <dgm:prSet presAssocID="{88E9B385-3E9C-4424-9BE0-7090AEE0884B}" presName="background" presStyleLbl="node0" presStyleIdx="1" presStyleCnt="2"/>
      <dgm:spPr/>
    </dgm:pt>
    <dgm:pt modelId="{3DB7A146-F474-4D02-9C34-70930FE8F00E}" type="pres">
      <dgm:prSet presAssocID="{88E9B385-3E9C-4424-9BE0-7090AEE0884B}" presName="text" presStyleLbl="fgAcc0" presStyleIdx="1" presStyleCnt="2">
        <dgm:presLayoutVars>
          <dgm:chPref val="3"/>
        </dgm:presLayoutVars>
      </dgm:prSet>
      <dgm:spPr/>
    </dgm:pt>
    <dgm:pt modelId="{996D3D1E-95F5-4E05-B613-ADEB21F00497}" type="pres">
      <dgm:prSet presAssocID="{88E9B385-3E9C-4424-9BE0-7090AEE0884B}" presName="hierChild2" presStyleCnt="0"/>
      <dgm:spPr/>
    </dgm:pt>
  </dgm:ptLst>
  <dgm:cxnLst>
    <dgm:cxn modelId="{6F937AC9-ACFE-430E-9BA2-A62A9C0D76A8}" srcId="{202E7601-7713-4C88-A5F2-85C7F9AD28C2}" destId="{88E9B385-3E9C-4424-9BE0-7090AEE0884B}" srcOrd="1" destOrd="0" parTransId="{67B5A0E3-7B1C-4D67-8611-FE82A02593F8}" sibTransId="{7DDDCC99-A5F8-4D19-BB8B-73696759271B}"/>
    <dgm:cxn modelId="{887BE6CC-ECB8-4F0B-BADA-030571393941}" type="presOf" srcId="{88E9B385-3E9C-4424-9BE0-7090AEE0884B}" destId="{3DB7A146-F474-4D02-9C34-70930FE8F00E}" srcOrd="0" destOrd="0" presId="urn:microsoft.com/office/officeart/2005/8/layout/hierarchy1"/>
    <dgm:cxn modelId="{20A034CD-C25F-46BF-AA46-1C21C8480846}" type="presOf" srcId="{202E7601-7713-4C88-A5F2-85C7F9AD28C2}" destId="{FA26572D-9F6C-402D-991F-4CF81CF62FFA}" srcOrd="0" destOrd="0" presId="urn:microsoft.com/office/officeart/2005/8/layout/hierarchy1"/>
    <dgm:cxn modelId="{71B6E0E3-F971-412E-9F92-C8C819E663D5}" srcId="{202E7601-7713-4C88-A5F2-85C7F9AD28C2}" destId="{3368C5C7-E1C3-46C5-ABE5-76A2BCBE0856}" srcOrd="0" destOrd="0" parTransId="{6E7CD3F9-E877-4617-AFB8-913CF62A91D5}" sibTransId="{8EE8E64F-6539-45D3-AB94-E408F2F9A275}"/>
    <dgm:cxn modelId="{E0EAF1FD-8FEE-4E6D-AAD8-E3BF697AEC9D}" type="presOf" srcId="{3368C5C7-E1C3-46C5-ABE5-76A2BCBE0856}" destId="{BEC302F7-A297-44A4-8C9D-22D8D25E519B}" srcOrd="0" destOrd="0" presId="urn:microsoft.com/office/officeart/2005/8/layout/hierarchy1"/>
    <dgm:cxn modelId="{65CBCDB8-6AB2-4B1A-9358-B5477DFFD0CF}" type="presParOf" srcId="{FA26572D-9F6C-402D-991F-4CF81CF62FFA}" destId="{A8B587CF-0AE7-4078-89CB-5E2D7ECAFCF9}" srcOrd="0" destOrd="0" presId="urn:microsoft.com/office/officeart/2005/8/layout/hierarchy1"/>
    <dgm:cxn modelId="{63D1C11B-E580-4570-94C3-624F93904152}" type="presParOf" srcId="{A8B587CF-0AE7-4078-89CB-5E2D7ECAFCF9}" destId="{9153718B-C6B3-4CF0-80D1-F60F88DF6D25}" srcOrd="0" destOrd="0" presId="urn:microsoft.com/office/officeart/2005/8/layout/hierarchy1"/>
    <dgm:cxn modelId="{66DE9446-69C4-491C-B073-A83A20CC9C85}" type="presParOf" srcId="{9153718B-C6B3-4CF0-80D1-F60F88DF6D25}" destId="{045D8C24-DA8B-4CBD-87BE-94A0871C004D}" srcOrd="0" destOrd="0" presId="urn:microsoft.com/office/officeart/2005/8/layout/hierarchy1"/>
    <dgm:cxn modelId="{D02A1C19-FC68-4404-A4E7-678ED538244F}" type="presParOf" srcId="{9153718B-C6B3-4CF0-80D1-F60F88DF6D25}" destId="{BEC302F7-A297-44A4-8C9D-22D8D25E519B}" srcOrd="1" destOrd="0" presId="urn:microsoft.com/office/officeart/2005/8/layout/hierarchy1"/>
    <dgm:cxn modelId="{DB2EF1BE-9B77-4A73-A054-81727F814E82}" type="presParOf" srcId="{A8B587CF-0AE7-4078-89CB-5E2D7ECAFCF9}" destId="{2BCEC3CF-6896-4282-A1FC-90A43CF57336}" srcOrd="1" destOrd="0" presId="urn:microsoft.com/office/officeart/2005/8/layout/hierarchy1"/>
    <dgm:cxn modelId="{BD729CC8-3288-4897-8F6A-7077FF0453FF}" type="presParOf" srcId="{FA26572D-9F6C-402D-991F-4CF81CF62FFA}" destId="{7B5152B9-11F5-43E9-8B0F-F86268307CDB}" srcOrd="1" destOrd="0" presId="urn:microsoft.com/office/officeart/2005/8/layout/hierarchy1"/>
    <dgm:cxn modelId="{54F7A26C-8AED-4C8A-A68A-982109F7CA72}" type="presParOf" srcId="{7B5152B9-11F5-43E9-8B0F-F86268307CDB}" destId="{014C25BE-B9FB-4A6C-ABA7-451BEAF09E94}" srcOrd="0" destOrd="0" presId="urn:microsoft.com/office/officeart/2005/8/layout/hierarchy1"/>
    <dgm:cxn modelId="{9D470282-A1A8-4BA3-A642-0A8887E231EA}" type="presParOf" srcId="{014C25BE-B9FB-4A6C-ABA7-451BEAF09E94}" destId="{61FC0AFA-DF0A-441B-897A-8195B4E9587A}" srcOrd="0" destOrd="0" presId="urn:microsoft.com/office/officeart/2005/8/layout/hierarchy1"/>
    <dgm:cxn modelId="{FA90DC29-63D9-40A7-99D9-967CF0ACD2AE}" type="presParOf" srcId="{014C25BE-B9FB-4A6C-ABA7-451BEAF09E94}" destId="{3DB7A146-F474-4D02-9C34-70930FE8F00E}" srcOrd="1" destOrd="0" presId="urn:microsoft.com/office/officeart/2005/8/layout/hierarchy1"/>
    <dgm:cxn modelId="{AB4F4FE4-BA5B-4D5F-A022-F678A0ED06B4}" type="presParOf" srcId="{7B5152B9-11F5-43E9-8B0F-F86268307CDB}" destId="{996D3D1E-95F5-4E05-B613-ADEB21F004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Regional Planning 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0B4F7EDC-7219-4418-99DE-CE4E024F5F74}">
      <dgm:prSet/>
      <dgm:spPr/>
      <dgm:t>
        <a:bodyPr/>
        <a:lstStyle/>
        <a:p>
          <a:r>
            <a:rPr lang="en-US" dirty="0"/>
            <a:t>Update town plans</a:t>
          </a:r>
        </a:p>
      </dgm:t>
    </dgm:pt>
    <dgm:pt modelId="{0845B57A-50F8-479E-872C-E6AAE03EF483}" type="parTrans" cxnId="{F0AAB544-401A-4A16-AC5D-663DFDA30FDD}">
      <dgm:prSet/>
      <dgm:spPr/>
      <dgm:t>
        <a:bodyPr/>
        <a:lstStyle/>
        <a:p>
          <a:endParaRPr lang="en-US"/>
        </a:p>
      </dgm:t>
    </dgm:pt>
    <dgm:pt modelId="{8680A60C-5F2E-44FD-A82E-6CE18C2441E8}" type="sibTrans" cxnId="{F0AAB544-401A-4A16-AC5D-663DFDA30FDD}">
      <dgm:prSet/>
      <dgm:spPr/>
      <dgm:t>
        <a:bodyPr/>
        <a:lstStyle/>
        <a:p>
          <a:endParaRPr lang="en-US"/>
        </a:p>
      </dgm:t>
    </dgm:pt>
    <dgm:pt modelId="{76CA16EA-3C0D-406B-86A2-DB1939AD14C9}">
      <dgm:prSet/>
      <dgm:spPr/>
      <dgm:t>
        <a:bodyPr/>
        <a:lstStyle/>
        <a:p>
          <a:r>
            <a:rPr lang="en-US" dirty="0"/>
            <a:t>Comprehensive plan</a:t>
          </a:r>
        </a:p>
      </dgm:t>
    </dgm:pt>
    <dgm:pt modelId="{7F171145-9F88-43C8-B855-726DA907E671}" type="parTrans" cxnId="{562716B6-01FA-4E3B-969D-DAE92D689095}">
      <dgm:prSet/>
      <dgm:spPr/>
      <dgm:t>
        <a:bodyPr/>
        <a:lstStyle/>
        <a:p>
          <a:endParaRPr lang="en-US"/>
        </a:p>
      </dgm:t>
    </dgm:pt>
    <dgm:pt modelId="{22BF8FF4-F21D-468B-98A9-92EE1AE18091}" type="sibTrans" cxnId="{562716B6-01FA-4E3B-969D-DAE92D689095}">
      <dgm:prSet/>
      <dgm:spPr/>
      <dgm:t>
        <a:bodyPr/>
        <a:lstStyle/>
        <a:p>
          <a:endParaRPr lang="en-US"/>
        </a:p>
      </dgm:t>
    </dgm:pt>
    <dgm:pt modelId="{360BA629-B5D8-4140-BB34-3E09A33955BF}">
      <dgm:prSet/>
      <dgm:spPr/>
      <dgm:t>
        <a:bodyPr/>
        <a:lstStyle/>
        <a:p>
          <a:r>
            <a:rPr lang="en-US" dirty="0"/>
            <a:t>Capital improvement plan</a:t>
          </a:r>
        </a:p>
      </dgm:t>
    </dgm:pt>
    <dgm:pt modelId="{2BD7B8F2-4CF1-4D89-B320-9F0C8011999D}" type="parTrans" cxnId="{46A048D3-796C-4738-8E5F-4DE523054BA2}">
      <dgm:prSet/>
      <dgm:spPr/>
      <dgm:t>
        <a:bodyPr/>
        <a:lstStyle/>
        <a:p>
          <a:endParaRPr lang="en-US"/>
        </a:p>
      </dgm:t>
    </dgm:pt>
    <dgm:pt modelId="{E658CB3A-DC29-446B-A939-7F4C65C2106F}" type="sibTrans" cxnId="{46A048D3-796C-4738-8E5F-4DE523054BA2}">
      <dgm:prSet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Advocate transportation improvements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E9BF946F-7D2B-46D8-9D4F-0E96A7A0830E}">
      <dgm:prSet/>
      <dgm:spPr/>
      <dgm:t>
        <a:bodyPr/>
        <a:lstStyle/>
        <a:p>
          <a:r>
            <a:rPr lang="en-US" dirty="0"/>
            <a:t>Remain active in regional planning</a:t>
          </a:r>
        </a:p>
      </dgm:t>
    </dgm:pt>
    <dgm:pt modelId="{89A5D566-5C51-4213-BFB1-A979BED7B88F}" type="parTrans" cxnId="{6000BDCD-045D-41A1-B8D4-89F48DDBA29D}">
      <dgm:prSet/>
      <dgm:spPr/>
      <dgm:t>
        <a:bodyPr/>
        <a:lstStyle/>
        <a:p>
          <a:endParaRPr lang="en-US"/>
        </a:p>
      </dgm:t>
    </dgm:pt>
    <dgm:pt modelId="{5A02CDDA-CD0A-4474-BE37-117269976A89}" type="sibTrans" cxnId="{6000BDCD-045D-41A1-B8D4-89F48DDBA29D}">
      <dgm:prSet/>
      <dgm:spPr/>
      <dgm:t>
        <a:bodyPr/>
        <a:lstStyle/>
        <a:p>
          <a:endParaRPr lang="en-US"/>
        </a:p>
      </dgm:t>
    </dgm:pt>
    <dgm:pt modelId="{10AE625F-4936-4E66-8513-6B1B6265D6C9}">
      <dgm:prSet/>
      <dgm:spPr/>
      <dgm:t>
        <a:bodyPr/>
        <a:lstStyle/>
        <a:p>
          <a:r>
            <a:rPr lang="en-US" dirty="0"/>
            <a:t>Master plan</a:t>
          </a:r>
        </a:p>
      </dgm:t>
    </dgm:pt>
    <dgm:pt modelId="{B2F78E2C-2E20-459B-972D-DA6B39AF35C7}" type="parTrans" cxnId="{DC23E8F3-3DAC-4E17-9398-248A96EE8A31}">
      <dgm:prSet/>
      <dgm:spPr/>
    </dgm:pt>
    <dgm:pt modelId="{6817C744-FBA0-48B8-8A62-A89DAD245AB3}" type="sibTrans" cxnId="{DC23E8F3-3DAC-4E17-9398-248A96EE8A31}">
      <dgm:prSet/>
      <dgm:spPr/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8659910-A446-4A6B-B28C-454F43116728}" type="presOf" srcId="{0B4F7EDC-7219-4418-99DE-CE4E024F5F74}" destId="{E61A6060-11F9-4CC5-A345-41B9BB8379E9}" srcOrd="0" destOrd="0" presId="urn:microsoft.com/office/officeart/2005/8/layout/hList1"/>
    <dgm:cxn modelId="{5B60411E-D173-4AAE-A468-E393A178B3A0}" type="presOf" srcId="{F6944105-2394-4FCD-B07B-2FAC293F2ABD}" destId="{E61A6060-11F9-4CC5-A345-41B9BB8379E9}" srcOrd="0" destOrd="4" presId="urn:microsoft.com/office/officeart/2005/8/layout/hList1"/>
    <dgm:cxn modelId="{5A7DBD3E-5A8C-4ECB-A9C0-6AB03C4A468B}" type="presOf" srcId="{360BA629-B5D8-4140-BB34-3E09A33955BF}" destId="{E61A6060-11F9-4CC5-A345-41B9BB8379E9}" srcOrd="0" destOrd="3" presId="urn:microsoft.com/office/officeart/2005/8/layout/hList1"/>
    <dgm:cxn modelId="{19035341-8475-49E8-8340-551604F1E2E6}" type="presOf" srcId="{10AE625F-4936-4E66-8513-6B1B6265D6C9}" destId="{E61A6060-11F9-4CC5-A345-41B9BB8379E9}" srcOrd="0" destOrd="1" presId="urn:microsoft.com/office/officeart/2005/8/layout/hList1"/>
    <dgm:cxn modelId="{F0AAB544-401A-4A16-AC5D-663DFDA30FDD}" srcId="{013C9A76-8DDA-440C-86C7-466F275658DE}" destId="{0B4F7EDC-7219-4418-99DE-CE4E024F5F74}" srcOrd="0" destOrd="0" parTransId="{0845B57A-50F8-479E-872C-E6AAE03EF483}" sibTransId="{8680A60C-5F2E-44FD-A82E-6CE18C2441E8}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C8F8BA4D-B64B-4ECD-BF5B-1C3C74AE0CBB}" type="presOf" srcId="{E9BF946F-7D2B-46D8-9D4F-0E96A7A0830E}" destId="{E61A6060-11F9-4CC5-A345-41B9BB8379E9}" srcOrd="0" destOrd="5" presId="urn:microsoft.com/office/officeart/2005/8/layout/hList1"/>
    <dgm:cxn modelId="{562716B6-01FA-4E3B-969D-DAE92D689095}" srcId="{0B4F7EDC-7219-4418-99DE-CE4E024F5F74}" destId="{76CA16EA-3C0D-406B-86A2-DB1939AD14C9}" srcOrd="1" destOrd="0" parTransId="{7F171145-9F88-43C8-B855-726DA907E671}" sibTransId="{22BF8FF4-F21D-468B-98A9-92EE1AE18091}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6000BDCD-045D-41A1-B8D4-89F48DDBA29D}" srcId="{013C9A76-8DDA-440C-86C7-466F275658DE}" destId="{E9BF946F-7D2B-46D8-9D4F-0E96A7A0830E}" srcOrd="2" destOrd="0" parTransId="{89A5D566-5C51-4213-BFB1-A979BED7B88F}" sibTransId="{5A02CDDA-CD0A-4474-BE37-117269976A89}"/>
    <dgm:cxn modelId="{46A048D3-796C-4738-8E5F-4DE523054BA2}" srcId="{0B4F7EDC-7219-4418-99DE-CE4E024F5F74}" destId="{360BA629-B5D8-4140-BB34-3E09A33955BF}" srcOrd="2" destOrd="0" parTransId="{2BD7B8F2-4CF1-4D89-B320-9F0C8011999D}" sibTransId="{E658CB3A-DC29-446B-A939-7F4C65C2106F}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BAFA51E7-6BA6-4624-B077-2C32858AD128}" type="presOf" srcId="{76CA16EA-3C0D-406B-86A2-DB1939AD14C9}" destId="{E61A6060-11F9-4CC5-A345-41B9BB8379E9}" srcOrd="0" destOrd="2" presId="urn:microsoft.com/office/officeart/2005/8/layout/hList1"/>
    <dgm:cxn modelId="{40E3C8E9-7C57-4D43-B2BC-AA25FD0A0343}" srcId="{013C9A76-8DDA-440C-86C7-466F275658DE}" destId="{F6944105-2394-4FCD-B07B-2FAC293F2ABD}" srcOrd="1" destOrd="0" parTransId="{F3079340-12C1-42E9-9668-36314763E7E4}" sibTransId="{497F53CF-9067-4A17-838A-33C36BE72273}"/>
    <dgm:cxn modelId="{DC23E8F3-3DAC-4E17-9398-248A96EE8A31}" srcId="{0B4F7EDC-7219-4418-99DE-CE4E024F5F74}" destId="{10AE625F-4936-4E66-8513-6B1B6265D6C9}" srcOrd="0" destOrd="0" parTransId="{B2F78E2C-2E20-459B-972D-DA6B39AF35C7}" sibTransId="{6817C744-FBA0-48B8-8A62-A89DAD245AB3}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Enhance Chapin’s Appearance through Beautification Programs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Visually set the town apart with public art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E9BF946F-7D2B-46D8-9D4F-0E96A7A0830E}">
      <dgm:prSet/>
      <dgm:spPr/>
      <dgm:t>
        <a:bodyPr/>
        <a:lstStyle/>
        <a:p>
          <a:r>
            <a:rPr lang="en-US" dirty="0"/>
            <a:t>Maximum zoning enforcement</a:t>
          </a:r>
        </a:p>
      </dgm:t>
    </dgm:pt>
    <dgm:pt modelId="{89A5D566-5C51-4213-BFB1-A979BED7B88F}" type="parTrans" cxnId="{6000BDCD-045D-41A1-B8D4-89F48DDBA29D}">
      <dgm:prSet/>
      <dgm:spPr/>
      <dgm:t>
        <a:bodyPr/>
        <a:lstStyle/>
        <a:p>
          <a:endParaRPr lang="en-US"/>
        </a:p>
      </dgm:t>
    </dgm:pt>
    <dgm:pt modelId="{5A02CDDA-CD0A-4474-BE37-117269976A89}" type="sibTrans" cxnId="{6000BDCD-045D-41A1-B8D4-89F48DDBA29D}">
      <dgm:prSet/>
      <dgm:spPr/>
      <dgm:t>
        <a:bodyPr/>
        <a:lstStyle/>
        <a:p>
          <a:endParaRPr lang="en-US"/>
        </a:p>
      </dgm:t>
    </dgm:pt>
    <dgm:pt modelId="{F89AED9F-9169-4C07-AE37-178CE0F839FB}">
      <dgm:prSet/>
      <dgm:spPr/>
      <dgm:t>
        <a:bodyPr/>
        <a:lstStyle/>
        <a:p>
          <a:r>
            <a:rPr lang="en-US" dirty="0"/>
            <a:t>Partner with civic clubs to adopt areas for beautification</a:t>
          </a:r>
        </a:p>
      </dgm:t>
    </dgm:pt>
    <dgm:pt modelId="{B235E372-16A6-46B7-A817-DC76513B9788}" type="parTrans" cxnId="{83E3323F-1EE6-4045-AFF6-E13869E871F2}">
      <dgm:prSet/>
      <dgm:spPr/>
    </dgm:pt>
    <dgm:pt modelId="{833882D2-2234-4610-8C62-51342712E121}" type="sibTrans" cxnId="{83E3323F-1EE6-4045-AFF6-E13869E871F2}">
      <dgm:prSet/>
      <dgm:spPr/>
    </dgm:pt>
    <dgm:pt modelId="{F338BEA3-E1B0-48AD-8838-02B7AD0117DA}">
      <dgm:prSet/>
      <dgm:spPr/>
      <dgm:t>
        <a:bodyPr/>
        <a:lstStyle/>
        <a:p>
          <a:r>
            <a:rPr lang="en-US" dirty="0"/>
            <a:t>Wayfinding signage</a:t>
          </a:r>
        </a:p>
      </dgm:t>
    </dgm:pt>
    <dgm:pt modelId="{D91CFFE9-44CC-4250-B461-BA171A970911}" type="parTrans" cxnId="{B1DD5597-7AA7-4C71-B221-A4CD57D3116D}">
      <dgm:prSet/>
      <dgm:spPr/>
    </dgm:pt>
    <dgm:pt modelId="{4AA446E9-B501-4E7A-AE9C-681CCBD331E2}" type="sibTrans" cxnId="{B1DD5597-7AA7-4C71-B221-A4CD57D3116D}">
      <dgm:prSet/>
      <dgm:spPr/>
    </dgm:pt>
    <dgm:pt modelId="{C1F6BCE1-2AD5-446D-A8BC-17FE68438351}">
      <dgm:prSet/>
      <dgm:spPr/>
      <dgm:t>
        <a:bodyPr/>
        <a:lstStyle/>
        <a:p>
          <a:r>
            <a:rPr lang="en-US" dirty="0"/>
            <a:t>Walking tours with kiosks </a:t>
          </a:r>
        </a:p>
      </dgm:t>
    </dgm:pt>
    <dgm:pt modelId="{24858A93-6DE8-401E-A97A-97FBB2DC2F5D}" type="parTrans" cxnId="{8D422F61-2493-4C89-9D72-4352DAF3A0DE}">
      <dgm:prSet/>
      <dgm:spPr/>
    </dgm:pt>
    <dgm:pt modelId="{6073E81C-57DB-4B30-9F44-C63B10194985}" type="sibTrans" cxnId="{8D422F61-2493-4C89-9D72-4352DAF3A0DE}">
      <dgm:prSet/>
      <dgm:spPr/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83E3323F-1EE6-4045-AFF6-E13869E871F2}" srcId="{013C9A76-8DDA-440C-86C7-466F275658DE}" destId="{F89AED9F-9169-4C07-AE37-178CE0F839FB}" srcOrd="2" destOrd="0" parTransId="{B235E372-16A6-46B7-A817-DC76513B9788}" sibTransId="{833882D2-2234-4610-8C62-51342712E121}"/>
    <dgm:cxn modelId="{8D422F61-2493-4C89-9D72-4352DAF3A0DE}" srcId="{013C9A76-8DDA-440C-86C7-466F275658DE}" destId="{C1F6BCE1-2AD5-446D-A8BC-17FE68438351}" srcOrd="4" destOrd="0" parTransId="{24858A93-6DE8-401E-A97A-97FBB2DC2F5D}" sibTransId="{6073E81C-57DB-4B30-9F44-C63B10194985}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C8F8BA4D-B64B-4ECD-BF5B-1C3C74AE0CBB}" type="presOf" srcId="{E9BF946F-7D2B-46D8-9D4F-0E96A7A0830E}" destId="{E61A6060-11F9-4CC5-A345-41B9BB8379E9}" srcOrd="0" destOrd="1" presId="urn:microsoft.com/office/officeart/2005/8/layout/hList1"/>
    <dgm:cxn modelId="{C4DB7A4E-D62C-4345-8521-77680A07E75E}" type="presOf" srcId="{F89AED9F-9169-4C07-AE37-178CE0F839FB}" destId="{E61A6060-11F9-4CC5-A345-41B9BB8379E9}" srcOrd="0" destOrd="2" presId="urn:microsoft.com/office/officeart/2005/8/layout/hList1"/>
    <dgm:cxn modelId="{B1DD5597-7AA7-4C71-B221-A4CD57D3116D}" srcId="{013C9A76-8DDA-440C-86C7-466F275658DE}" destId="{F338BEA3-E1B0-48AD-8838-02B7AD0117DA}" srcOrd="3" destOrd="0" parTransId="{D91CFFE9-44CC-4250-B461-BA171A970911}" sibTransId="{4AA446E9-B501-4E7A-AE9C-681CCBD331E2}"/>
    <dgm:cxn modelId="{8C98CAB1-43F0-4FCB-9AE6-7CD848F36993}" type="presOf" srcId="{F338BEA3-E1B0-48AD-8838-02B7AD0117DA}" destId="{E61A6060-11F9-4CC5-A345-41B9BB8379E9}" srcOrd="0" destOrd="3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6000BDCD-045D-41A1-B8D4-89F48DDBA29D}" srcId="{013C9A76-8DDA-440C-86C7-466F275658DE}" destId="{E9BF946F-7D2B-46D8-9D4F-0E96A7A0830E}" srcOrd="1" destOrd="0" parTransId="{89A5D566-5C51-4213-BFB1-A979BED7B88F}" sibTransId="{5A02CDDA-CD0A-4474-BE37-117269976A89}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88F3DBEA-7C15-46A1-9930-F9175101001B}" type="presOf" srcId="{C1F6BCE1-2AD5-446D-A8BC-17FE68438351}" destId="{E61A6060-11F9-4CC5-A345-41B9BB8379E9}" srcOrd="0" destOrd="4" presId="urn:microsoft.com/office/officeart/2005/8/layout/hList1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Support Small Businesses 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Raise awareness of Small Business Development Center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7300DD06-DD8D-4011-AEB6-A3395E1D4174}">
      <dgm:prSet/>
      <dgm:spPr/>
      <dgm:t>
        <a:bodyPr/>
        <a:lstStyle/>
        <a:p>
          <a:r>
            <a:rPr lang="en-US" dirty="0"/>
            <a:t>Seek grant funding to seed revolving loan fund</a:t>
          </a:r>
        </a:p>
      </dgm:t>
    </dgm:pt>
    <dgm:pt modelId="{36EC9FA7-C9B3-45EA-B9A0-371751CCDFE3}" type="parTrans" cxnId="{527EE768-128D-4B5F-9888-2281D2B61A84}">
      <dgm:prSet/>
      <dgm:spPr/>
      <dgm:t>
        <a:bodyPr/>
        <a:lstStyle/>
        <a:p>
          <a:endParaRPr lang="en-US"/>
        </a:p>
      </dgm:t>
    </dgm:pt>
    <dgm:pt modelId="{8E30B02A-1BDE-4686-A7CA-E723A1A5E35D}" type="sibTrans" cxnId="{527EE768-128D-4B5F-9888-2281D2B61A84}">
      <dgm:prSet/>
      <dgm:spPr/>
      <dgm:t>
        <a:bodyPr/>
        <a:lstStyle/>
        <a:p>
          <a:endParaRPr lang="en-US"/>
        </a:p>
      </dgm:t>
    </dgm:pt>
    <dgm:pt modelId="{C9541FAE-0DFD-4367-8E95-C0023B27F82D}">
      <dgm:prSet/>
      <dgm:spPr/>
      <dgm:t>
        <a:bodyPr/>
        <a:lstStyle/>
        <a:p>
          <a:r>
            <a:rPr lang="en-US" dirty="0"/>
            <a:t>Chapin satellite office</a:t>
          </a:r>
        </a:p>
      </dgm:t>
    </dgm:pt>
    <dgm:pt modelId="{288F8F3E-1966-483F-AB5E-DCAF52023C46}" type="parTrans" cxnId="{1CDE3D1F-47BC-4814-9D82-54B92DF0A10E}">
      <dgm:prSet/>
      <dgm:spPr/>
    </dgm:pt>
    <dgm:pt modelId="{48439568-368B-4DCE-A394-D38FEB4B9912}" type="sibTrans" cxnId="{1CDE3D1F-47BC-4814-9D82-54B92DF0A10E}">
      <dgm:prSet/>
      <dgm:spPr/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009751B-12F9-4AA8-928B-105BBD7EB0A1}" type="presOf" srcId="{7300DD06-DD8D-4011-AEB6-A3395E1D4174}" destId="{E61A6060-11F9-4CC5-A345-41B9BB8379E9}" srcOrd="0" destOrd="2" presId="urn:microsoft.com/office/officeart/2005/8/layout/hList1"/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1CDE3D1F-47BC-4814-9D82-54B92DF0A10E}" srcId="{F6944105-2394-4FCD-B07B-2FAC293F2ABD}" destId="{C9541FAE-0DFD-4367-8E95-C0023B27F82D}" srcOrd="0" destOrd="0" parTransId="{288F8F3E-1966-483F-AB5E-DCAF52023C46}" sibTransId="{48439568-368B-4DCE-A394-D38FEB4B9912}"/>
    <dgm:cxn modelId="{527EE768-128D-4B5F-9888-2281D2B61A84}" srcId="{013C9A76-8DDA-440C-86C7-466F275658DE}" destId="{7300DD06-DD8D-4011-AEB6-A3395E1D4174}" srcOrd="1" destOrd="0" parTransId="{36EC9FA7-C9B3-45EA-B9A0-371751CCDFE3}" sibTransId="{8E30B02A-1BDE-4686-A7CA-E723A1A5E35D}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B85A3D6D-64C8-483D-82F3-F53F86CE9ED7}" type="presOf" srcId="{C9541FAE-0DFD-4367-8E95-C0023B27F82D}" destId="{E61A6060-11F9-4CC5-A345-41B9BB8379E9}" srcOrd="0" destOrd="1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Encourage Entrepreneurial Development 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Explore small business/arts incubator/co-work space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6A712401-49FE-4847-B1DE-E0C10E360DCF}">
      <dgm:prSet/>
      <dgm:spPr/>
      <dgm:t>
        <a:bodyPr/>
        <a:lstStyle/>
        <a:p>
          <a:r>
            <a:rPr lang="en-US" dirty="0"/>
            <a:t>Present starting a business to dislocated nuclear facility workers</a:t>
          </a:r>
        </a:p>
      </dgm:t>
    </dgm:pt>
    <dgm:pt modelId="{CD152CAC-310D-4292-AA28-624C659F4CA8}" type="parTrans" cxnId="{CFCF802E-3FFD-48EC-918E-35F47F3D07CE}">
      <dgm:prSet/>
      <dgm:spPr/>
      <dgm:t>
        <a:bodyPr/>
        <a:lstStyle/>
        <a:p>
          <a:endParaRPr lang="en-US"/>
        </a:p>
      </dgm:t>
    </dgm:pt>
    <dgm:pt modelId="{AFECD51E-41B9-4F84-8BB4-4D98BA11D776}" type="sibTrans" cxnId="{CFCF802E-3FFD-48EC-918E-35F47F3D07CE}">
      <dgm:prSet/>
      <dgm:spPr/>
      <dgm:t>
        <a:bodyPr/>
        <a:lstStyle/>
        <a:p>
          <a:endParaRPr lang="en-US"/>
        </a:p>
      </dgm:t>
    </dgm:pt>
    <dgm:pt modelId="{CDC9C9DF-9972-431D-B2D5-883624BC731D}">
      <dgm:prSet/>
      <dgm:spPr/>
      <dgm:t>
        <a:bodyPr/>
        <a:lstStyle/>
        <a:p>
          <a:r>
            <a:rPr lang="en-US" dirty="0"/>
            <a:t>Add “How to Start a Business” to the town’s website</a:t>
          </a:r>
        </a:p>
      </dgm:t>
    </dgm:pt>
    <dgm:pt modelId="{0E524621-6B15-4DF5-A405-C5A245E323AA}" type="parTrans" cxnId="{FDA3FCF3-6798-4D41-B23A-A29A7DD873A8}">
      <dgm:prSet/>
      <dgm:spPr/>
      <dgm:t>
        <a:bodyPr/>
        <a:lstStyle/>
        <a:p>
          <a:endParaRPr lang="en-US"/>
        </a:p>
      </dgm:t>
    </dgm:pt>
    <dgm:pt modelId="{1915633C-CFA8-4061-9B90-F97144E1E4A8}" type="sibTrans" cxnId="{FDA3FCF3-6798-4D41-B23A-A29A7DD873A8}">
      <dgm:prSet/>
      <dgm:spPr/>
      <dgm:t>
        <a:bodyPr/>
        <a:lstStyle/>
        <a:p>
          <a:endParaRPr lang="en-US"/>
        </a:p>
      </dgm:t>
    </dgm:pt>
    <dgm:pt modelId="{99C8AB95-D84C-45A6-BE5F-2F190FDF6654}">
      <dgm:prSet/>
      <dgm:spPr/>
      <dgm:t>
        <a:bodyPr/>
        <a:lstStyle/>
        <a:p>
          <a:r>
            <a:rPr lang="en-US" dirty="0"/>
            <a:t>Consider becoming a Certified Entrepreneurial Community®</a:t>
          </a:r>
        </a:p>
      </dgm:t>
    </dgm:pt>
    <dgm:pt modelId="{121991AA-C734-4A41-8EB1-DF57A5CD71E4}" type="parTrans" cxnId="{0923B221-5414-41C8-9153-CAE22B10991C}">
      <dgm:prSet/>
      <dgm:spPr/>
      <dgm:t>
        <a:bodyPr/>
        <a:lstStyle/>
        <a:p>
          <a:endParaRPr lang="en-US"/>
        </a:p>
      </dgm:t>
    </dgm:pt>
    <dgm:pt modelId="{19C43150-82AF-4AF3-B5E8-0483DF33C3F0}" type="sibTrans" cxnId="{0923B221-5414-41C8-9153-CAE22B10991C}">
      <dgm:prSet/>
      <dgm:spPr/>
      <dgm:t>
        <a:bodyPr/>
        <a:lstStyle/>
        <a:p>
          <a:endParaRPr lang="en-US"/>
        </a:p>
      </dgm:t>
    </dgm:pt>
    <dgm:pt modelId="{14C0760B-A7AA-497C-9714-6747870B58A9}">
      <dgm:prSet/>
      <dgm:spPr/>
      <dgm:t>
        <a:bodyPr/>
        <a:lstStyle/>
        <a:p>
          <a:r>
            <a:rPr lang="en-US" dirty="0"/>
            <a:t>Artist entrepreneurs </a:t>
          </a:r>
        </a:p>
      </dgm:t>
    </dgm:pt>
    <dgm:pt modelId="{82B2B125-E78E-4675-9B50-F58EED2D9050}" type="parTrans" cxnId="{5E6FAE32-8B8C-490D-A074-DFCEB0CAD026}">
      <dgm:prSet/>
      <dgm:spPr/>
    </dgm:pt>
    <dgm:pt modelId="{EB1AA372-40D4-46C4-9F19-186F8194592B}" type="sibTrans" cxnId="{5E6FAE32-8B8C-490D-A074-DFCEB0CAD026}">
      <dgm:prSet/>
      <dgm:spPr/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61D6731F-FA39-416F-8222-A8E8FE6A4A3C}" type="presOf" srcId="{CDC9C9DF-9972-431D-B2D5-883624BC731D}" destId="{E61A6060-11F9-4CC5-A345-41B9BB8379E9}" srcOrd="0" destOrd="3" presId="urn:microsoft.com/office/officeart/2005/8/layout/hList1"/>
    <dgm:cxn modelId="{0923B221-5414-41C8-9153-CAE22B10991C}" srcId="{013C9A76-8DDA-440C-86C7-466F275658DE}" destId="{99C8AB95-D84C-45A6-BE5F-2F190FDF6654}" srcOrd="3" destOrd="0" parTransId="{121991AA-C734-4A41-8EB1-DF57A5CD71E4}" sibTransId="{19C43150-82AF-4AF3-B5E8-0483DF33C3F0}"/>
    <dgm:cxn modelId="{CFCF802E-3FFD-48EC-918E-35F47F3D07CE}" srcId="{013C9A76-8DDA-440C-86C7-466F275658DE}" destId="{6A712401-49FE-4847-B1DE-E0C10E360DCF}" srcOrd="1" destOrd="0" parTransId="{CD152CAC-310D-4292-AA28-624C659F4CA8}" sibTransId="{AFECD51E-41B9-4F84-8BB4-4D98BA11D776}"/>
    <dgm:cxn modelId="{5E6FAE32-8B8C-490D-A074-DFCEB0CAD026}" srcId="{F6944105-2394-4FCD-B07B-2FAC293F2ABD}" destId="{14C0760B-A7AA-497C-9714-6747870B58A9}" srcOrd="0" destOrd="0" parTransId="{82B2B125-E78E-4675-9B50-F58EED2D9050}" sibTransId="{EB1AA372-40D4-46C4-9F19-186F8194592B}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9AC635A5-1C9F-4F5F-929A-7698E50BB131}" type="presOf" srcId="{14C0760B-A7AA-497C-9714-6747870B58A9}" destId="{E61A6060-11F9-4CC5-A345-41B9BB8379E9}" srcOrd="0" destOrd="1" presId="urn:microsoft.com/office/officeart/2005/8/layout/hList1"/>
    <dgm:cxn modelId="{A96051BD-E828-41EA-ADC8-C3E880E7797F}" type="presOf" srcId="{99C8AB95-D84C-45A6-BE5F-2F190FDF6654}" destId="{E61A6060-11F9-4CC5-A345-41B9BB8379E9}" srcOrd="0" destOrd="4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FDA3FCF3-6798-4D41-B23A-A29A7DD873A8}" srcId="{013C9A76-8DDA-440C-86C7-466F275658DE}" destId="{CDC9C9DF-9972-431D-B2D5-883624BC731D}" srcOrd="2" destOrd="0" parTransId="{0E524621-6B15-4DF5-A405-C5A245E323AA}" sibTransId="{1915633C-CFA8-4061-9B90-F97144E1E4A8}"/>
    <dgm:cxn modelId="{533296FE-E334-40A5-8473-1BC347C99D3F}" type="presOf" srcId="{6A712401-49FE-4847-B1DE-E0C10E360DCF}" destId="{E61A6060-11F9-4CC5-A345-41B9BB8379E9}" srcOrd="0" destOrd="2" presId="urn:microsoft.com/office/officeart/2005/8/layout/hList1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Downtown Development 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Expand footprint to create a central downtown business district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BC9C8FB4-700D-4B6C-9CFB-9F1ED690CC96}">
      <dgm:prSet/>
      <dgm:spPr/>
      <dgm:t>
        <a:bodyPr/>
        <a:lstStyle/>
        <a:p>
          <a:r>
            <a:rPr lang="en-US" dirty="0"/>
            <a:t>Identify &amp; market vacant and underutilized lots &amp; buildings</a:t>
          </a:r>
        </a:p>
      </dgm:t>
    </dgm:pt>
    <dgm:pt modelId="{C7326CF2-9026-4C9F-9611-33D46EEEB6D8}" type="parTrans" cxnId="{BC227B74-882B-40C1-BE73-CC733B08CC25}">
      <dgm:prSet/>
      <dgm:spPr/>
      <dgm:t>
        <a:bodyPr/>
        <a:lstStyle/>
        <a:p>
          <a:endParaRPr lang="en-US"/>
        </a:p>
      </dgm:t>
    </dgm:pt>
    <dgm:pt modelId="{B9BC35FD-88F2-4F1B-B1B9-F036FA3F2176}" type="sibTrans" cxnId="{BC227B74-882B-40C1-BE73-CC733B08CC25}">
      <dgm:prSet/>
      <dgm:spPr/>
      <dgm:t>
        <a:bodyPr/>
        <a:lstStyle/>
        <a:p>
          <a:endParaRPr lang="en-US"/>
        </a:p>
      </dgm:t>
    </dgm:pt>
    <dgm:pt modelId="{7659BBE5-6798-4D1B-BF4F-5D3B63047B42}">
      <dgm:prSet/>
      <dgm:spPr/>
      <dgm:t>
        <a:bodyPr/>
        <a:lstStyle/>
        <a:p>
          <a:r>
            <a:rPr lang="en-US" dirty="0"/>
            <a:t>Identify near by business that would be willing to expand to a location in Chapin</a:t>
          </a:r>
        </a:p>
      </dgm:t>
    </dgm:pt>
    <dgm:pt modelId="{69CAAC6C-4AA3-41E3-A067-9DAA95EEAA58}" type="parTrans" cxnId="{050F9A27-BF5E-4C38-A124-60D33F435DA1}">
      <dgm:prSet/>
      <dgm:spPr/>
      <dgm:t>
        <a:bodyPr/>
        <a:lstStyle/>
        <a:p>
          <a:endParaRPr lang="en-US"/>
        </a:p>
      </dgm:t>
    </dgm:pt>
    <dgm:pt modelId="{68B6A144-F4E9-4DA2-9F13-C36D977C313B}" type="sibTrans" cxnId="{050F9A27-BF5E-4C38-A124-60D33F435DA1}">
      <dgm:prSet/>
      <dgm:spPr/>
      <dgm:t>
        <a:bodyPr/>
        <a:lstStyle/>
        <a:p>
          <a:endParaRPr lang="en-US"/>
        </a:p>
      </dgm:t>
    </dgm:pt>
    <dgm:pt modelId="{40473FA9-6AC2-4F2D-886D-A0F7D3008307}">
      <dgm:prSet/>
      <dgm:spPr/>
      <dgm:t>
        <a:bodyPr/>
        <a:lstStyle/>
        <a:p>
          <a:r>
            <a:rPr lang="en-US" dirty="0"/>
            <a:t>Create incentives that encourage development in downtown</a:t>
          </a:r>
        </a:p>
      </dgm:t>
    </dgm:pt>
    <dgm:pt modelId="{3555D9C3-D3A0-4402-930F-9DE1028DD796}" type="parTrans" cxnId="{9CB2320B-F4CC-4BC1-ADDB-7BA6460D7CC5}">
      <dgm:prSet/>
      <dgm:spPr/>
      <dgm:t>
        <a:bodyPr/>
        <a:lstStyle/>
        <a:p>
          <a:endParaRPr lang="en-US"/>
        </a:p>
      </dgm:t>
    </dgm:pt>
    <dgm:pt modelId="{0D62E5C6-7F25-4A78-9089-68865D8A8AC6}" type="sibTrans" cxnId="{9CB2320B-F4CC-4BC1-ADDB-7BA6460D7CC5}">
      <dgm:prSet/>
      <dgm:spPr/>
      <dgm:t>
        <a:bodyPr/>
        <a:lstStyle/>
        <a:p>
          <a:endParaRPr lang="en-US"/>
        </a:p>
      </dgm:t>
    </dgm:pt>
    <dgm:pt modelId="{C23BFB47-444B-4194-B84C-55018E6AE865}">
      <dgm:prSet/>
      <dgm:spPr/>
      <dgm:t>
        <a:bodyPr/>
        <a:lstStyle/>
        <a:p>
          <a:r>
            <a:rPr lang="en-US" dirty="0"/>
            <a:t>Seek historic designation for downtown</a:t>
          </a:r>
        </a:p>
      </dgm:t>
    </dgm:pt>
    <dgm:pt modelId="{85CA6BA8-DF48-4BC2-BA5A-C3FC745B8FEA}" type="parTrans" cxnId="{25783F95-D815-4075-BEB9-E2A5D3A0A68A}">
      <dgm:prSet/>
      <dgm:spPr/>
      <dgm:t>
        <a:bodyPr/>
        <a:lstStyle/>
        <a:p>
          <a:endParaRPr lang="en-US"/>
        </a:p>
      </dgm:t>
    </dgm:pt>
    <dgm:pt modelId="{E1FD381B-9ECE-47B8-BB0F-F0D7F10A5EB1}" type="sibTrans" cxnId="{25783F95-D815-4075-BEB9-E2A5D3A0A68A}">
      <dgm:prSet/>
      <dgm:spPr/>
      <dgm:t>
        <a:bodyPr/>
        <a:lstStyle/>
        <a:p>
          <a:endParaRPr lang="en-US"/>
        </a:p>
      </dgm:t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CB2320B-F4CC-4BC1-ADDB-7BA6460D7CC5}" srcId="{013C9A76-8DDA-440C-86C7-466F275658DE}" destId="{40473FA9-6AC2-4F2D-886D-A0F7D3008307}" srcOrd="3" destOrd="0" parTransId="{3555D9C3-D3A0-4402-930F-9DE1028DD796}" sibTransId="{0D62E5C6-7F25-4A78-9089-68865D8A8AC6}"/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050F9A27-BF5E-4C38-A124-60D33F435DA1}" srcId="{013C9A76-8DDA-440C-86C7-466F275658DE}" destId="{7659BBE5-6798-4D1B-BF4F-5D3B63047B42}" srcOrd="2" destOrd="0" parTransId="{69CAAC6C-4AA3-41E3-A067-9DAA95EEAA58}" sibTransId="{68B6A144-F4E9-4DA2-9F13-C36D977C313B}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BC227B74-882B-40C1-BE73-CC733B08CC25}" srcId="{013C9A76-8DDA-440C-86C7-466F275658DE}" destId="{BC9C8FB4-700D-4B6C-9CFB-9F1ED690CC96}" srcOrd="1" destOrd="0" parTransId="{C7326CF2-9026-4C9F-9611-33D46EEEB6D8}" sibTransId="{B9BC35FD-88F2-4F1B-B1B9-F036FA3F2176}"/>
    <dgm:cxn modelId="{25783F95-D815-4075-BEB9-E2A5D3A0A68A}" srcId="{013C9A76-8DDA-440C-86C7-466F275658DE}" destId="{C23BFB47-444B-4194-B84C-55018E6AE865}" srcOrd="4" destOrd="0" parTransId="{85CA6BA8-DF48-4BC2-BA5A-C3FC745B8FEA}" sibTransId="{E1FD381B-9ECE-47B8-BB0F-F0D7F10A5EB1}"/>
    <dgm:cxn modelId="{06D6C8A2-B494-49DB-994D-D8B973DBC10E}" type="presOf" srcId="{40473FA9-6AC2-4F2D-886D-A0F7D3008307}" destId="{E61A6060-11F9-4CC5-A345-41B9BB8379E9}" srcOrd="0" destOrd="3" presId="urn:microsoft.com/office/officeart/2005/8/layout/hList1"/>
    <dgm:cxn modelId="{25B0B1C7-5727-42FB-BDCF-75F157989C54}" type="presOf" srcId="{C23BFB47-444B-4194-B84C-55018E6AE865}" destId="{E61A6060-11F9-4CC5-A345-41B9BB8379E9}" srcOrd="0" destOrd="4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8A409BD7-A327-4F82-A61A-7E87ACA11AA6}" type="presOf" srcId="{BC9C8FB4-700D-4B6C-9CFB-9F1ED690CC96}" destId="{E61A6060-11F9-4CC5-A345-41B9BB8379E9}" srcOrd="0" destOrd="1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126B4AF6-4B4F-4C42-9299-138CC7B7530C}" type="presOf" srcId="{7659BBE5-6798-4D1B-BF4F-5D3B63047B42}" destId="{E61A6060-11F9-4CC5-A345-41B9BB8379E9}" srcOrd="0" destOrd="2" presId="urn:microsoft.com/office/officeart/2005/8/layout/hList1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Actively Market the Chapin Business and Technology Park 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 custT="1"/>
      <dgm:spPr/>
      <dgm:t>
        <a:bodyPr/>
        <a:lstStyle/>
        <a:p>
          <a:r>
            <a:rPr lang="en-US" sz="3200" dirty="0"/>
            <a:t>Break out business site map to make it more prominent for showcase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A78042-2884-47E9-B223-9D5BD41DEB27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13C9A76-8DDA-440C-86C7-466F275658DE}">
      <dgm:prSet/>
      <dgm:spPr/>
      <dgm:t>
        <a:bodyPr/>
        <a:lstStyle/>
        <a:p>
          <a:r>
            <a:rPr lang="en-US" b="1" dirty="0"/>
            <a:t>Strategy: Business Friendly Climate </a:t>
          </a:r>
          <a:endParaRPr lang="en-US" dirty="0"/>
        </a:p>
      </dgm:t>
    </dgm:pt>
    <dgm:pt modelId="{56233084-DBDD-4161-8A24-109E29B42FAC}" type="parTrans" cxnId="{09363BDD-56FE-41C3-90A5-F4E61C78194C}">
      <dgm:prSet/>
      <dgm:spPr/>
      <dgm:t>
        <a:bodyPr/>
        <a:lstStyle/>
        <a:p>
          <a:endParaRPr lang="en-US"/>
        </a:p>
      </dgm:t>
    </dgm:pt>
    <dgm:pt modelId="{A7C8123F-C28B-4847-A0F7-91BB7F6249B9}" type="sibTrans" cxnId="{09363BDD-56FE-41C3-90A5-F4E61C78194C}">
      <dgm:prSet phldrT="1" phldr="0"/>
      <dgm:spPr/>
      <dgm:t>
        <a:bodyPr/>
        <a:lstStyle/>
        <a:p>
          <a:endParaRPr lang="en-US"/>
        </a:p>
      </dgm:t>
    </dgm:pt>
    <dgm:pt modelId="{F6944105-2394-4FCD-B07B-2FAC293F2ABD}">
      <dgm:prSet/>
      <dgm:spPr/>
      <dgm:t>
        <a:bodyPr/>
        <a:lstStyle/>
        <a:p>
          <a:r>
            <a:rPr lang="en-US" dirty="0"/>
            <a:t>Conduct customer service training with all town staff</a:t>
          </a:r>
        </a:p>
      </dgm:t>
    </dgm:pt>
    <dgm:pt modelId="{F3079340-12C1-42E9-9668-36314763E7E4}" type="parTrans" cxnId="{40E3C8E9-7C57-4D43-B2BC-AA25FD0A0343}">
      <dgm:prSet/>
      <dgm:spPr/>
      <dgm:t>
        <a:bodyPr/>
        <a:lstStyle/>
        <a:p>
          <a:endParaRPr lang="en-US"/>
        </a:p>
      </dgm:t>
    </dgm:pt>
    <dgm:pt modelId="{497F53CF-9067-4A17-838A-33C36BE72273}" type="sibTrans" cxnId="{40E3C8E9-7C57-4D43-B2BC-AA25FD0A0343}">
      <dgm:prSet/>
      <dgm:spPr/>
      <dgm:t>
        <a:bodyPr/>
        <a:lstStyle/>
        <a:p>
          <a:endParaRPr lang="en-US"/>
        </a:p>
      </dgm:t>
    </dgm:pt>
    <dgm:pt modelId="{28965ABA-67F7-47AF-885C-59DDFC13F297}">
      <dgm:prSet/>
      <dgm:spPr/>
      <dgm:t>
        <a:bodyPr/>
        <a:lstStyle/>
        <a:p>
          <a:r>
            <a:rPr lang="en-US" dirty="0"/>
            <a:t>Communications &amp; Economic Development Director as business concierge </a:t>
          </a:r>
        </a:p>
      </dgm:t>
    </dgm:pt>
    <dgm:pt modelId="{93836B8F-1C61-4A6C-8E1B-D5EA3C913483}" type="parTrans" cxnId="{EE8148E0-1B3F-4F6C-9DEA-59C7833E00E0}">
      <dgm:prSet/>
      <dgm:spPr/>
    </dgm:pt>
    <dgm:pt modelId="{11458FE2-CE1B-46D3-982C-C97B2ADA6738}" type="sibTrans" cxnId="{EE8148E0-1B3F-4F6C-9DEA-59C7833E00E0}">
      <dgm:prSet/>
      <dgm:spPr/>
    </dgm:pt>
    <dgm:pt modelId="{D157A959-7CE8-4125-B4D8-525C94F2F69A}">
      <dgm:prSet/>
      <dgm:spPr/>
      <dgm:t>
        <a:bodyPr/>
        <a:lstStyle/>
        <a:p>
          <a:r>
            <a:rPr lang="en-US" dirty="0"/>
            <a:t>Conduct business climate surveys every two years</a:t>
          </a:r>
        </a:p>
      </dgm:t>
    </dgm:pt>
    <dgm:pt modelId="{49FB98E0-9DDC-4B40-B808-EE6BD77BF365}" type="parTrans" cxnId="{179C9E22-19A5-40C1-BA9E-35247EEFC022}">
      <dgm:prSet/>
      <dgm:spPr/>
    </dgm:pt>
    <dgm:pt modelId="{775DC510-9273-4725-B1B3-E604CCD4466E}" type="sibTrans" cxnId="{179C9E22-19A5-40C1-BA9E-35247EEFC022}">
      <dgm:prSet/>
      <dgm:spPr/>
    </dgm:pt>
    <dgm:pt modelId="{F6B3FCFB-6057-4238-84C9-D0AED2FF28A0}" type="pres">
      <dgm:prSet presAssocID="{55A78042-2884-47E9-B223-9D5BD41DEB27}" presName="Name0" presStyleCnt="0">
        <dgm:presLayoutVars>
          <dgm:dir/>
          <dgm:animLvl val="lvl"/>
          <dgm:resizeHandles val="exact"/>
        </dgm:presLayoutVars>
      </dgm:prSet>
      <dgm:spPr/>
    </dgm:pt>
    <dgm:pt modelId="{1EAC2B91-8C23-45BE-A65A-4DCC87DE73DD}" type="pres">
      <dgm:prSet presAssocID="{013C9A76-8DDA-440C-86C7-466F275658DE}" presName="composite" presStyleCnt="0"/>
      <dgm:spPr/>
    </dgm:pt>
    <dgm:pt modelId="{6E4D5883-BDB8-4CAB-8B89-690681DE0AAE}" type="pres">
      <dgm:prSet presAssocID="{013C9A76-8DDA-440C-86C7-466F275658DE}" presName="parTx" presStyleLbl="alignNode1" presStyleIdx="0" presStyleCnt="1" custLinFactNeighborX="405" custLinFactNeighborY="-1050">
        <dgm:presLayoutVars>
          <dgm:chMax val="0"/>
          <dgm:chPref val="0"/>
          <dgm:bulletEnabled val="1"/>
        </dgm:presLayoutVars>
      </dgm:prSet>
      <dgm:spPr/>
    </dgm:pt>
    <dgm:pt modelId="{E61A6060-11F9-4CC5-A345-41B9BB8379E9}" type="pres">
      <dgm:prSet presAssocID="{013C9A76-8DDA-440C-86C7-466F275658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B60411E-D173-4AAE-A468-E393A178B3A0}" type="presOf" srcId="{F6944105-2394-4FCD-B07B-2FAC293F2ABD}" destId="{E61A6060-11F9-4CC5-A345-41B9BB8379E9}" srcOrd="0" destOrd="0" presId="urn:microsoft.com/office/officeart/2005/8/layout/hList1"/>
    <dgm:cxn modelId="{179C9E22-19A5-40C1-BA9E-35247EEFC022}" srcId="{013C9A76-8DDA-440C-86C7-466F275658DE}" destId="{D157A959-7CE8-4125-B4D8-525C94F2F69A}" srcOrd="2" destOrd="0" parTransId="{49FB98E0-9DDC-4B40-B808-EE6BD77BF365}" sibTransId="{775DC510-9273-4725-B1B3-E604CCD4466E}"/>
    <dgm:cxn modelId="{0995F624-C855-4344-8D65-0488CF34EBFD}" type="presOf" srcId="{D157A959-7CE8-4125-B4D8-525C94F2F69A}" destId="{E61A6060-11F9-4CC5-A345-41B9BB8379E9}" srcOrd="0" destOrd="2" presId="urn:microsoft.com/office/officeart/2005/8/layout/hList1"/>
    <dgm:cxn modelId="{16B6276A-D8EE-407F-9511-27A3CF3FC00C}" type="presOf" srcId="{55A78042-2884-47E9-B223-9D5BD41DEB27}" destId="{F6B3FCFB-6057-4238-84C9-D0AED2FF28A0}" srcOrd="0" destOrd="0" presId="urn:microsoft.com/office/officeart/2005/8/layout/hList1"/>
    <dgm:cxn modelId="{B8A2EE76-9F49-42FD-A827-40B26E6BF79F}" type="presOf" srcId="{28965ABA-67F7-47AF-885C-59DDFC13F297}" destId="{E61A6060-11F9-4CC5-A345-41B9BB8379E9}" srcOrd="0" destOrd="1" presId="urn:microsoft.com/office/officeart/2005/8/layout/hList1"/>
    <dgm:cxn modelId="{D7DABCCD-A968-4EF9-B523-D2B3062CA5D2}" type="presOf" srcId="{013C9A76-8DDA-440C-86C7-466F275658DE}" destId="{6E4D5883-BDB8-4CAB-8B89-690681DE0AAE}" srcOrd="0" destOrd="0" presId="urn:microsoft.com/office/officeart/2005/8/layout/hList1"/>
    <dgm:cxn modelId="{09363BDD-56FE-41C3-90A5-F4E61C78194C}" srcId="{55A78042-2884-47E9-B223-9D5BD41DEB27}" destId="{013C9A76-8DDA-440C-86C7-466F275658DE}" srcOrd="0" destOrd="0" parTransId="{56233084-DBDD-4161-8A24-109E29B42FAC}" sibTransId="{A7C8123F-C28B-4847-A0F7-91BB7F6249B9}"/>
    <dgm:cxn modelId="{EE8148E0-1B3F-4F6C-9DEA-59C7833E00E0}" srcId="{013C9A76-8DDA-440C-86C7-466F275658DE}" destId="{28965ABA-67F7-47AF-885C-59DDFC13F297}" srcOrd="1" destOrd="0" parTransId="{93836B8F-1C61-4A6C-8E1B-D5EA3C913483}" sibTransId="{11458FE2-CE1B-46D3-982C-C97B2ADA6738}"/>
    <dgm:cxn modelId="{40E3C8E9-7C57-4D43-B2BC-AA25FD0A0343}" srcId="{013C9A76-8DDA-440C-86C7-466F275658DE}" destId="{F6944105-2394-4FCD-B07B-2FAC293F2ABD}" srcOrd="0" destOrd="0" parTransId="{F3079340-12C1-42E9-9668-36314763E7E4}" sibTransId="{497F53CF-9067-4A17-838A-33C36BE72273}"/>
    <dgm:cxn modelId="{EDE68115-9717-4FD5-AD5A-4980A3BB1AEB}" type="presParOf" srcId="{F6B3FCFB-6057-4238-84C9-D0AED2FF28A0}" destId="{1EAC2B91-8C23-45BE-A65A-4DCC87DE73DD}" srcOrd="0" destOrd="0" presId="urn:microsoft.com/office/officeart/2005/8/layout/hList1"/>
    <dgm:cxn modelId="{810B373C-6EB6-430F-B18F-3A35AE79CEE3}" type="presParOf" srcId="{1EAC2B91-8C23-45BE-A65A-4DCC87DE73DD}" destId="{6E4D5883-BDB8-4CAB-8B89-690681DE0AAE}" srcOrd="0" destOrd="0" presId="urn:microsoft.com/office/officeart/2005/8/layout/hList1"/>
    <dgm:cxn modelId="{7998B16B-DF1D-42AB-B22A-1A42AF1C7CA5}" type="presParOf" srcId="{1EAC2B91-8C23-45BE-A65A-4DCC87DE73DD}" destId="{E61A6060-11F9-4CC5-A345-41B9BB837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9287C-5426-472A-A3DA-234BE42650C1}">
      <dsp:nvSpPr>
        <dsp:cNvPr id="0" name=""/>
        <dsp:cNvSpPr/>
      </dsp:nvSpPr>
      <dsp:spPr>
        <a:xfrm>
          <a:off x="3451" y="705687"/>
          <a:ext cx="2737842" cy="3832978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453" tIns="330200" rIns="21345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entury Gothic" panose="020B0502020202020204" pitchFamily="34" charset="0"/>
            </a:rPr>
            <a:t>Strengths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entury Gothic" panose="020B0502020202020204" pitchFamily="34" charset="0"/>
            </a:rPr>
            <a:t>Schools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Quality of life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Location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Business &amp; Technology Park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Residential base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Attractive to families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Workforce availability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Lake Murray</a:t>
          </a:r>
        </a:p>
      </dsp:txBody>
      <dsp:txXfrm>
        <a:off x="3451" y="2162219"/>
        <a:ext cx="2737842" cy="2299787"/>
      </dsp:txXfrm>
    </dsp:sp>
    <dsp:sp modelId="{DEA56E8E-BD2B-46A9-92D2-E15A29F8DF49}">
      <dsp:nvSpPr>
        <dsp:cNvPr id="0" name=""/>
        <dsp:cNvSpPr/>
      </dsp:nvSpPr>
      <dsp:spPr>
        <a:xfrm>
          <a:off x="797425" y="1088984"/>
          <a:ext cx="1149893" cy="11498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9650" tIns="12700" rIns="89650" bIns="127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Raleway" panose="020B0503030101060003" pitchFamily="34" charset="0"/>
            </a:rPr>
            <a:t>S</a:t>
          </a:r>
        </a:p>
      </dsp:txBody>
      <dsp:txXfrm>
        <a:off x="965823" y="1257382"/>
        <a:ext cx="813097" cy="813097"/>
      </dsp:txXfrm>
    </dsp:sp>
    <dsp:sp modelId="{7010880C-BB60-4033-80B1-691186877404}">
      <dsp:nvSpPr>
        <dsp:cNvPr id="0" name=""/>
        <dsp:cNvSpPr/>
      </dsp:nvSpPr>
      <dsp:spPr>
        <a:xfrm>
          <a:off x="3451" y="4538593"/>
          <a:ext cx="2737842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E15860-1767-45DA-A682-C9C2EE34D092}">
      <dsp:nvSpPr>
        <dsp:cNvPr id="0" name=""/>
        <dsp:cNvSpPr/>
      </dsp:nvSpPr>
      <dsp:spPr>
        <a:xfrm>
          <a:off x="3015077" y="705687"/>
          <a:ext cx="2737842" cy="3832978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453" tIns="330200" rIns="21345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entury Gothic" panose="020B0502020202020204" pitchFamily="34" charset="0"/>
            </a:rPr>
            <a:t>Weaknesses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Traffic congestion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Quality jobs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Skilled workforce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Aesthetics of downtown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Restaurants, shops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Growth balance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Space for new and expanding businesses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Lack of central planning</a:t>
          </a:r>
        </a:p>
      </dsp:txBody>
      <dsp:txXfrm>
        <a:off x="3015077" y="2162219"/>
        <a:ext cx="2737842" cy="2299787"/>
      </dsp:txXfrm>
    </dsp:sp>
    <dsp:sp modelId="{78610577-1C42-4BF6-92BA-868589DCD26D}">
      <dsp:nvSpPr>
        <dsp:cNvPr id="0" name=""/>
        <dsp:cNvSpPr/>
      </dsp:nvSpPr>
      <dsp:spPr>
        <a:xfrm>
          <a:off x="3809051" y="1088984"/>
          <a:ext cx="1149893" cy="11498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9650" tIns="12700" rIns="89650" bIns="127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Raleway" panose="020B0503030101060003" pitchFamily="34" charset="0"/>
            </a:rPr>
            <a:t>W</a:t>
          </a:r>
        </a:p>
      </dsp:txBody>
      <dsp:txXfrm>
        <a:off x="3977449" y="1257382"/>
        <a:ext cx="813097" cy="813097"/>
      </dsp:txXfrm>
    </dsp:sp>
    <dsp:sp modelId="{DAAAE1F1-D304-49C8-9356-2BF71F5F0759}">
      <dsp:nvSpPr>
        <dsp:cNvPr id="0" name=""/>
        <dsp:cNvSpPr/>
      </dsp:nvSpPr>
      <dsp:spPr>
        <a:xfrm>
          <a:off x="3015077" y="4538593"/>
          <a:ext cx="2737842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5AFE4F-4D68-4FCB-A5FC-69F7B9DC155B}">
      <dsp:nvSpPr>
        <dsp:cNvPr id="0" name=""/>
        <dsp:cNvSpPr/>
      </dsp:nvSpPr>
      <dsp:spPr>
        <a:xfrm>
          <a:off x="6026703" y="705687"/>
          <a:ext cx="2737842" cy="3832978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453" tIns="330200" rIns="21345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entury Gothic" panose="020B0502020202020204" pitchFamily="34" charset="0"/>
            </a:rPr>
            <a:t>Opportunities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Transportation planning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Annex contiguous areas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Century Gothic" panose="020B0502020202020204" pitchFamily="34" charset="0"/>
            </a:rPr>
            <a:t>Local jobs to reduce commuting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Business &amp; Technology Park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Hospitality industry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Historic district designation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Recreational tourism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entury Gothic" panose="020B0502020202020204" pitchFamily="34" charset="0"/>
            </a:rPr>
            <a:t>Entrepreneur development</a:t>
          </a:r>
        </a:p>
      </dsp:txBody>
      <dsp:txXfrm>
        <a:off x="6026703" y="2162219"/>
        <a:ext cx="2737842" cy="2299787"/>
      </dsp:txXfrm>
    </dsp:sp>
    <dsp:sp modelId="{35EDA19F-4B48-4734-B257-0F06446E6FA7}">
      <dsp:nvSpPr>
        <dsp:cNvPr id="0" name=""/>
        <dsp:cNvSpPr/>
      </dsp:nvSpPr>
      <dsp:spPr>
        <a:xfrm>
          <a:off x="6820677" y="1088984"/>
          <a:ext cx="1149893" cy="11498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9650" tIns="12700" rIns="89650" bIns="127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Raleway" panose="020B0503030101060003" pitchFamily="34" charset="0"/>
            </a:rPr>
            <a:t>O</a:t>
          </a:r>
        </a:p>
      </dsp:txBody>
      <dsp:txXfrm>
        <a:off x="6989075" y="1257382"/>
        <a:ext cx="813097" cy="813097"/>
      </dsp:txXfrm>
    </dsp:sp>
    <dsp:sp modelId="{A0D7CC5E-BD55-4FDC-AA81-A7351E54E938}">
      <dsp:nvSpPr>
        <dsp:cNvPr id="0" name=""/>
        <dsp:cNvSpPr/>
      </dsp:nvSpPr>
      <dsp:spPr>
        <a:xfrm>
          <a:off x="6026703" y="4538593"/>
          <a:ext cx="2737842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0D1CDE-B91E-40DB-B880-7EF2DD2EC2B3}">
      <dsp:nvSpPr>
        <dsp:cNvPr id="0" name=""/>
        <dsp:cNvSpPr/>
      </dsp:nvSpPr>
      <dsp:spPr>
        <a:xfrm>
          <a:off x="9038329" y="705687"/>
          <a:ext cx="2737842" cy="3832978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453" tIns="330200" rIns="21345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entury Gothic" panose="020B0502020202020204" pitchFamily="34" charset="0"/>
            </a:rPr>
            <a:t>Threats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Growth imbalance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Lack of future planning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Lack of infrastructure investment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Loss of natural resources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entury Gothic" panose="020B0502020202020204" pitchFamily="34" charset="0"/>
            </a:rPr>
            <a:t>Sprawl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School funding model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Closing of major employer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entury Gothic" panose="020B0502020202020204" pitchFamily="34" charset="0"/>
            </a:rPr>
            <a:t>Lack of town center</a:t>
          </a:r>
        </a:p>
      </dsp:txBody>
      <dsp:txXfrm>
        <a:off x="9038329" y="2162219"/>
        <a:ext cx="2737842" cy="2299787"/>
      </dsp:txXfrm>
    </dsp:sp>
    <dsp:sp modelId="{3F6B3A1A-4252-4747-8E8B-95A2240A88F9}">
      <dsp:nvSpPr>
        <dsp:cNvPr id="0" name=""/>
        <dsp:cNvSpPr/>
      </dsp:nvSpPr>
      <dsp:spPr>
        <a:xfrm>
          <a:off x="9832304" y="1088984"/>
          <a:ext cx="1149893" cy="11498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9650" tIns="12700" rIns="89650" bIns="127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Raleway" panose="020B0503030101060003" pitchFamily="34" charset="0"/>
            </a:rPr>
            <a:t>T</a:t>
          </a:r>
        </a:p>
      </dsp:txBody>
      <dsp:txXfrm>
        <a:off x="10000702" y="1257382"/>
        <a:ext cx="813097" cy="813097"/>
      </dsp:txXfrm>
    </dsp:sp>
    <dsp:sp modelId="{E5FDE23C-E3A1-4857-99F7-E9A79EAD9959}">
      <dsp:nvSpPr>
        <dsp:cNvPr id="0" name=""/>
        <dsp:cNvSpPr/>
      </dsp:nvSpPr>
      <dsp:spPr>
        <a:xfrm>
          <a:off x="9038329" y="4538593"/>
          <a:ext cx="2737842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192770"/>
          <a:ext cx="6454775" cy="116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Strategy: Create a Value Proposition for Annexation </a:t>
          </a:r>
          <a:endParaRPr lang="en-US" sz="2900" kern="1200" dirty="0"/>
        </a:p>
      </dsp:txBody>
      <dsp:txXfrm>
        <a:off x="0" y="192770"/>
        <a:ext cx="6454775" cy="1162708"/>
      </dsp:txXfrm>
    </dsp:sp>
    <dsp:sp modelId="{E61A6060-11F9-4CC5-A345-41B9BB8379E9}">
      <dsp:nvSpPr>
        <dsp:cNvPr id="0" name=""/>
        <dsp:cNvSpPr/>
      </dsp:nvSpPr>
      <dsp:spPr>
        <a:xfrm>
          <a:off x="0" y="1367686"/>
          <a:ext cx="6454775" cy="42190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Reach out to partners to explore a study the will analyze the benefits of annexation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Seek partners in communities that would have a desire to be annexed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Identify and learn form other SC towns best practices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kern="1200" dirty="0"/>
        </a:p>
      </dsp:txBody>
      <dsp:txXfrm>
        <a:off x="0" y="1367686"/>
        <a:ext cx="6454775" cy="42190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153773"/>
          <a:ext cx="6209242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Strategy: Enact a Hospitality Tax </a:t>
          </a:r>
          <a:endParaRPr lang="en-US" sz="3000" kern="1200" dirty="0"/>
        </a:p>
      </dsp:txBody>
      <dsp:txXfrm>
        <a:off x="0" y="153773"/>
        <a:ext cx="6209242" cy="864000"/>
      </dsp:txXfrm>
    </dsp:sp>
    <dsp:sp modelId="{E61A6060-11F9-4CC5-A345-41B9BB8379E9}">
      <dsp:nvSpPr>
        <dsp:cNvPr id="0" name=""/>
        <dsp:cNvSpPr/>
      </dsp:nvSpPr>
      <dsp:spPr>
        <a:xfrm>
          <a:off x="0" y="1026845"/>
          <a:ext cx="6209242" cy="13587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Seek the enactment of a hospitality tax</a:t>
          </a:r>
        </a:p>
      </dsp:txBody>
      <dsp:txXfrm>
        <a:off x="0" y="1026845"/>
        <a:ext cx="6209242" cy="13587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11115"/>
          <a:ext cx="6209242" cy="995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Strategy: Seek Investment from Santee Cooper and SCE&amp;G</a:t>
          </a:r>
          <a:endParaRPr lang="en-US" sz="2500" kern="1200" dirty="0"/>
        </a:p>
      </dsp:txBody>
      <dsp:txXfrm>
        <a:off x="0" y="11115"/>
        <a:ext cx="6209242" cy="995577"/>
      </dsp:txXfrm>
    </dsp:sp>
    <dsp:sp modelId="{E61A6060-11F9-4CC5-A345-41B9BB8379E9}">
      <dsp:nvSpPr>
        <dsp:cNvPr id="0" name=""/>
        <dsp:cNvSpPr/>
      </dsp:nvSpPr>
      <dsp:spPr>
        <a:xfrm>
          <a:off x="0" y="1017146"/>
          <a:ext cx="6209242" cy="1509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Request an economic development grant from Santee Cooper and or SCE&amp;G</a:t>
          </a:r>
        </a:p>
      </dsp:txBody>
      <dsp:txXfrm>
        <a:off x="0" y="1017146"/>
        <a:ext cx="6209242" cy="15097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119493"/>
          <a:ext cx="6471709" cy="101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Strategy: Staffing Model that will Support Implementation of Strategic Plan </a:t>
          </a:r>
          <a:endParaRPr lang="en-US" sz="2500" kern="1200" dirty="0"/>
        </a:p>
      </dsp:txBody>
      <dsp:txXfrm>
        <a:off x="0" y="119493"/>
        <a:ext cx="6471709" cy="1011981"/>
      </dsp:txXfrm>
    </dsp:sp>
    <dsp:sp modelId="{E61A6060-11F9-4CC5-A345-41B9BB8379E9}">
      <dsp:nvSpPr>
        <dsp:cNvPr id="0" name=""/>
        <dsp:cNvSpPr/>
      </dsp:nvSpPr>
      <dsp:spPr>
        <a:xfrm>
          <a:off x="0" y="1142101"/>
          <a:ext cx="6471709" cy="11323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Add a town position for Marketing and Events</a:t>
          </a:r>
        </a:p>
      </dsp:txBody>
      <dsp:txXfrm>
        <a:off x="0" y="1142101"/>
        <a:ext cx="6471709" cy="11323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84442"/>
          <a:ext cx="6471709" cy="1036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Strategy: Create a Public-Private Partnership </a:t>
          </a:r>
          <a:endParaRPr lang="en-US" sz="2600" kern="1200" dirty="0"/>
        </a:p>
      </dsp:txBody>
      <dsp:txXfrm>
        <a:off x="0" y="84442"/>
        <a:ext cx="6471709" cy="1036281"/>
      </dsp:txXfrm>
    </dsp:sp>
    <dsp:sp modelId="{E61A6060-11F9-4CC5-A345-41B9BB8379E9}">
      <dsp:nvSpPr>
        <dsp:cNvPr id="0" name=""/>
        <dsp:cNvSpPr/>
      </dsp:nvSpPr>
      <dsp:spPr>
        <a:xfrm>
          <a:off x="0" y="1131604"/>
          <a:ext cx="6471709" cy="11776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Create a private nonprofit organization that provides additional funding </a:t>
          </a:r>
        </a:p>
      </dsp:txBody>
      <dsp:txXfrm>
        <a:off x="0" y="1131604"/>
        <a:ext cx="6471709" cy="11776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158634"/>
          <a:ext cx="6454775" cy="258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Strategy: Retain and Grow Existing Businesses</a:t>
          </a:r>
          <a:endParaRPr lang="en-US" sz="4700" kern="1200" dirty="0"/>
        </a:p>
      </dsp:txBody>
      <dsp:txXfrm>
        <a:off x="0" y="158634"/>
        <a:ext cx="6454775" cy="2581909"/>
      </dsp:txXfrm>
    </dsp:sp>
    <dsp:sp modelId="{E61A6060-11F9-4CC5-A345-41B9BB8379E9}">
      <dsp:nvSpPr>
        <dsp:cNvPr id="0" name=""/>
        <dsp:cNvSpPr/>
      </dsp:nvSpPr>
      <dsp:spPr>
        <a:xfrm>
          <a:off x="0" y="2767655"/>
          <a:ext cx="6454775" cy="28383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98" tIns="250698" rIns="334264" bIns="376047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/>
            <a:t>Create a business retention and expansion program</a:t>
          </a:r>
        </a:p>
      </dsp:txBody>
      <dsp:txXfrm>
        <a:off x="0" y="2767655"/>
        <a:ext cx="6454775" cy="28383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50858"/>
          <a:ext cx="6454775" cy="1583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Strategy: Institutionalize Strategic Planning </a:t>
          </a:r>
          <a:endParaRPr lang="en-US" sz="4000" kern="1200" dirty="0"/>
        </a:p>
      </dsp:txBody>
      <dsp:txXfrm>
        <a:off x="0" y="50858"/>
        <a:ext cx="6454775" cy="1583185"/>
      </dsp:txXfrm>
    </dsp:sp>
    <dsp:sp modelId="{E61A6060-11F9-4CC5-A345-41B9BB8379E9}">
      <dsp:nvSpPr>
        <dsp:cNvPr id="0" name=""/>
        <dsp:cNvSpPr/>
      </dsp:nvSpPr>
      <dsp:spPr>
        <a:xfrm>
          <a:off x="0" y="1650667"/>
          <a:ext cx="6454775" cy="4073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Present an annual economic development report to town council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Review and update the economic development strategic plan every year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Comprehensive strategic plan update every 3-5 years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0" y="1650667"/>
        <a:ext cx="6454775" cy="407357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22490"/>
          <a:ext cx="6454775" cy="1880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Strategy: Implement the Chapin Brand Identity: Capital of Lake Murray </a:t>
          </a:r>
          <a:endParaRPr lang="en-US" sz="3400" kern="1200" dirty="0"/>
        </a:p>
      </dsp:txBody>
      <dsp:txXfrm>
        <a:off x="0" y="22490"/>
        <a:ext cx="6454775" cy="1880724"/>
      </dsp:txXfrm>
    </dsp:sp>
    <dsp:sp modelId="{E61A6060-11F9-4CC5-A345-41B9BB8379E9}">
      <dsp:nvSpPr>
        <dsp:cNvPr id="0" name=""/>
        <dsp:cNvSpPr/>
      </dsp:nvSpPr>
      <dsp:spPr>
        <a:xfrm>
          <a:off x="0" y="1922962"/>
          <a:ext cx="6454775" cy="3826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Encourage partners to use the Chapin brand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Use the brand on banners, wayfinding signs and all marketing and promotions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400" kern="1200" dirty="0"/>
        </a:p>
      </dsp:txBody>
      <dsp:txXfrm>
        <a:off x="0" y="1922962"/>
        <a:ext cx="6454775" cy="38265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143573"/>
          <a:ext cx="6454775" cy="1423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Strategy: Use the Website as a Marketing Tool </a:t>
          </a:r>
          <a:endParaRPr lang="en-US" sz="3600" kern="1200" dirty="0"/>
        </a:p>
      </dsp:txBody>
      <dsp:txXfrm>
        <a:off x="0" y="143573"/>
        <a:ext cx="6454775" cy="1423077"/>
      </dsp:txXfrm>
    </dsp:sp>
    <dsp:sp modelId="{E61A6060-11F9-4CC5-A345-41B9BB8379E9}">
      <dsp:nvSpPr>
        <dsp:cNvPr id="0" name=""/>
        <dsp:cNvSpPr/>
      </dsp:nvSpPr>
      <dsp:spPr>
        <a:xfrm>
          <a:off x="0" y="1581593"/>
          <a:ext cx="6454775" cy="40516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Create a website for economic development or a site within the town website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Update information on the website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</dsp:txBody>
      <dsp:txXfrm>
        <a:off x="0" y="1581593"/>
        <a:ext cx="6454775" cy="4051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D8C24-DA8B-4CBD-87BE-94A0871C004D}">
      <dsp:nvSpPr>
        <dsp:cNvPr id="0" name=""/>
        <dsp:cNvSpPr/>
      </dsp:nvSpPr>
      <dsp:spPr>
        <a:xfrm>
          <a:off x="784" y="873713"/>
          <a:ext cx="2751977" cy="1747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C302F7-A297-44A4-8C9D-22D8D25E519B}">
      <dsp:nvSpPr>
        <dsp:cNvPr id="0" name=""/>
        <dsp:cNvSpPr/>
      </dsp:nvSpPr>
      <dsp:spPr>
        <a:xfrm>
          <a:off x="306559" y="1164200"/>
          <a:ext cx="2751977" cy="1747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 Monks Corner</a:t>
          </a:r>
        </a:p>
      </dsp:txBody>
      <dsp:txXfrm>
        <a:off x="357742" y="1215383"/>
        <a:ext cx="2649611" cy="1645139"/>
      </dsp:txXfrm>
    </dsp:sp>
    <dsp:sp modelId="{61FC0AFA-DF0A-441B-897A-8195B4E9587A}">
      <dsp:nvSpPr>
        <dsp:cNvPr id="0" name=""/>
        <dsp:cNvSpPr/>
      </dsp:nvSpPr>
      <dsp:spPr>
        <a:xfrm>
          <a:off x="3364311" y="873713"/>
          <a:ext cx="2751977" cy="1747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B7A146-F474-4D02-9C34-70930FE8F00E}">
      <dsp:nvSpPr>
        <dsp:cNvPr id="0" name=""/>
        <dsp:cNvSpPr/>
      </dsp:nvSpPr>
      <dsp:spPr>
        <a:xfrm>
          <a:off x="3670086" y="1164200"/>
          <a:ext cx="2751977" cy="1747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 Tega Cay</a:t>
          </a:r>
        </a:p>
      </dsp:txBody>
      <dsp:txXfrm>
        <a:off x="3721269" y="1215383"/>
        <a:ext cx="2649611" cy="1645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9788"/>
          <a:ext cx="6454775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Strategy: Regional Planning </a:t>
          </a:r>
          <a:endParaRPr lang="en-US" sz="3200" kern="1200" dirty="0"/>
        </a:p>
      </dsp:txBody>
      <dsp:txXfrm>
        <a:off x="0" y="9788"/>
        <a:ext cx="6454775" cy="921600"/>
      </dsp:txXfrm>
    </dsp:sp>
    <dsp:sp modelId="{E61A6060-11F9-4CC5-A345-41B9BB8379E9}">
      <dsp:nvSpPr>
        <dsp:cNvPr id="0" name=""/>
        <dsp:cNvSpPr/>
      </dsp:nvSpPr>
      <dsp:spPr>
        <a:xfrm>
          <a:off x="0" y="941065"/>
          <a:ext cx="6454775" cy="483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Update town plans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Master plan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Comprehensive plan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Capital improvement plan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Advocate transportation improvements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Remain active in regional planning</a:t>
          </a:r>
        </a:p>
      </dsp:txBody>
      <dsp:txXfrm>
        <a:off x="0" y="941065"/>
        <a:ext cx="6454775" cy="483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67302"/>
          <a:ext cx="6454775" cy="1669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Strategy: Enhance Chapin’s Appearance through Beautification Programs</a:t>
          </a:r>
          <a:endParaRPr lang="en-US" sz="3000" kern="1200" dirty="0"/>
        </a:p>
      </dsp:txBody>
      <dsp:txXfrm>
        <a:off x="0" y="67302"/>
        <a:ext cx="6454775" cy="1669270"/>
      </dsp:txXfrm>
    </dsp:sp>
    <dsp:sp modelId="{E61A6060-11F9-4CC5-A345-41B9BB8379E9}">
      <dsp:nvSpPr>
        <dsp:cNvPr id="0" name=""/>
        <dsp:cNvSpPr/>
      </dsp:nvSpPr>
      <dsp:spPr>
        <a:xfrm>
          <a:off x="0" y="1754100"/>
          <a:ext cx="6454775" cy="39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Visually set the town apart with public art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Maximum zoning enforcement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Partner with civic clubs to adopt areas for beautification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Wayfinding signage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Walking tours with kiosks </a:t>
          </a:r>
        </a:p>
      </dsp:txBody>
      <dsp:txXfrm>
        <a:off x="0" y="1754100"/>
        <a:ext cx="6454775" cy="3952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0"/>
          <a:ext cx="6454775" cy="1512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Strategy: Support Small Businesses </a:t>
          </a:r>
          <a:endParaRPr lang="en-US" sz="3800" kern="1200" dirty="0"/>
        </a:p>
      </dsp:txBody>
      <dsp:txXfrm>
        <a:off x="0" y="0"/>
        <a:ext cx="6454775" cy="1512762"/>
      </dsp:txXfrm>
    </dsp:sp>
    <dsp:sp modelId="{E61A6060-11F9-4CC5-A345-41B9BB8379E9}">
      <dsp:nvSpPr>
        <dsp:cNvPr id="0" name=""/>
        <dsp:cNvSpPr/>
      </dsp:nvSpPr>
      <dsp:spPr>
        <a:xfrm>
          <a:off x="0" y="1513891"/>
          <a:ext cx="6454775" cy="4276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Raise awareness of Small Business Development Center</a:t>
          </a:r>
        </a:p>
        <a:p>
          <a:pPr marL="571500" lvl="2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Chapin satellite office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Seek grant funding to seed revolving loan fund</a:t>
          </a:r>
        </a:p>
      </dsp:txBody>
      <dsp:txXfrm>
        <a:off x="0" y="1513891"/>
        <a:ext cx="6454775" cy="42767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8448"/>
          <a:ext cx="6454775" cy="1139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Strategy: Encourage Entrepreneurial Development </a:t>
          </a:r>
          <a:endParaRPr lang="en-US" sz="2800" kern="1200" dirty="0"/>
        </a:p>
      </dsp:txBody>
      <dsp:txXfrm>
        <a:off x="0" y="8448"/>
        <a:ext cx="6454775" cy="1139308"/>
      </dsp:txXfrm>
    </dsp:sp>
    <dsp:sp modelId="{E61A6060-11F9-4CC5-A345-41B9BB8379E9}">
      <dsp:nvSpPr>
        <dsp:cNvPr id="0" name=""/>
        <dsp:cNvSpPr/>
      </dsp:nvSpPr>
      <dsp:spPr>
        <a:xfrm>
          <a:off x="0" y="1159719"/>
          <a:ext cx="6454775" cy="461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Explore small business/arts incubator/co-work space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Artist entrepreneurs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Present starting a business to dislocated nuclear facility workers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Add “How to Start a Business” to the town’s website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Consider becoming a Certified Entrepreneurial Community®</a:t>
          </a:r>
        </a:p>
      </dsp:txBody>
      <dsp:txXfrm>
        <a:off x="0" y="1159719"/>
        <a:ext cx="6454775" cy="4611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158392"/>
          <a:ext cx="6454775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Strategy: Downtown Development </a:t>
          </a:r>
          <a:endParaRPr lang="en-US" sz="2600" kern="1200" dirty="0"/>
        </a:p>
      </dsp:txBody>
      <dsp:txXfrm>
        <a:off x="0" y="158392"/>
        <a:ext cx="6454775" cy="748800"/>
      </dsp:txXfrm>
    </dsp:sp>
    <dsp:sp modelId="{E61A6060-11F9-4CC5-A345-41B9BB8379E9}">
      <dsp:nvSpPr>
        <dsp:cNvPr id="0" name=""/>
        <dsp:cNvSpPr/>
      </dsp:nvSpPr>
      <dsp:spPr>
        <a:xfrm>
          <a:off x="0" y="915054"/>
          <a:ext cx="6454775" cy="4710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Expand footprint to create a central downtown business district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Identify &amp; market vacant and underutilized lots &amp; buildings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Identify near by business that would be willing to expand to a location in Chapin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Create incentives that encourage development in downtown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Seek historic designation for downtown</a:t>
          </a:r>
        </a:p>
      </dsp:txBody>
      <dsp:txXfrm>
        <a:off x="0" y="915054"/>
        <a:ext cx="6454775" cy="47104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847014"/>
          <a:ext cx="6454775" cy="2126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Strategy: Actively Market the Chapin Business and Technology Park </a:t>
          </a:r>
          <a:endParaRPr lang="en-US" sz="3900" kern="1200" dirty="0"/>
        </a:p>
      </dsp:txBody>
      <dsp:txXfrm>
        <a:off x="0" y="847014"/>
        <a:ext cx="6454775" cy="2126063"/>
      </dsp:txXfrm>
    </dsp:sp>
    <dsp:sp modelId="{E61A6060-11F9-4CC5-A345-41B9BB8379E9}">
      <dsp:nvSpPr>
        <dsp:cNvPr id="0" name=""/>
        <dsp:cNvSpPr/>
      </dsp:nvSpPr>
      <dsp:spPr>
        <a:xfrm>
          <a:off x="0" y="2995401"/>
          <a:ext cx="6454775" cy="1926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Break out business site map to make it more prominent for showcase</a:t>
          </a:r>
        </a:p>
      </dsp:txBody>
      <dsp:txXfrm>
        <a:off x="0" y="2995401"/>
        <a:ext cx="6454775" cy="1926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5883-BDB8-4CAB-8B89-690681DE0AAE}">
      <dsp:nvSpPr>
        <dsp:cNvPr id="0" name=""/>
        <dsp:cNvSpPr/>
      </dsp:nvSpPr>
      <dsp:spPr>
        <a:xfrm>
          <a:off x="0" y="23750"/>
          <a:ext cx="6454775" cy="1329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Strategy: Business Friendly Climate </a:t>
          </a:r>
          <a:endParaRPr lang="en-US" sz="3400" kern="1200" dirty="0"/>
        </a:p>
      </dsp:txBody>
      <dsp:txXfrm>
        <a:off x="0" y="23750"/>
        <a:ext cx="6454775" cy="1329792"/>
      </dsp:txXfrm>
    </dsp:sp>
    <dsp:sp modelId="{E61A6060-11F9-4CC5-A345-41B9BB8379E9}">
      <dsp:nvSpPr>
        <dsp:cNvPr id="0" name=""/>
        <dsp:cNvSpPr/>
      </dsp:nvSpPr>
      <dsp:spPr>
        <a:xfrm>
          <a:off x="0" y="1367506"/>
          <a:ext cx="6454775" cy="43865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Conduct customer service training with all town staff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Communications &amp; Economic Development Director as business concierge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Conduct business climate surveys every two years</a:t>
          </a:r>
        </a:p>
      </dsp:txBody>
      <dsp:txXfrm>
        <a:off x="0" y="1367506"/>
        <a:ext cx="6454775" cy="4386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40665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72" y="704750"/>
            <a:ext cx="4531127" cy="5513159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858473" y="4571999"/>
            <a:ext cx="3693446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November 1,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3435" y="640081"/>
            <a:ext cx="4258235" cy="379348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/>
              <a:t>Economic Development</a:t>
            </a:r>
            <a:br>
              <a:rPr lang="en-US" sz="4800" dirty="0"/>
            </a:br>
            <a:r>
              <a:rPr lang="en-US" sz="4800" dirty="0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6" y="271199"/>
            <a:ext cx="3692732" cy="6096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Goal: Diversify the Economic Base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15087"/>
              </p:ext>
            </p:extLst>
          </p:nvPr>
        </p:nvGraphicFramePr>
        <p:xfrm>
          <a:off x="5280024" y="423334"/>
          <a:ext cx="6454775" cy="57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4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6" y="271199"/>
            <a:ext cx="3692732" cy="6096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Goal: Diversify the Economic Base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420966"/>
              </p:ext>
            </p:extLst>
          </p:nvPr>
        </p:nvGraphicFramePr>
        <p:xfrm>
          <a:off x="5280024" y="423334"/>
          <a:ext cx="6454775" cy="57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6" y="271199"/>
            <a:ext cx="3692732" cy="6096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Goal: Diversify the Economic Base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093662"/>
              </p:ext>
            </p:extLst>
          </p:nvPr>
        </p:nvGraphicFramePr>
        <p:xfrm>
          <a:off x="5280024" y="423334"/>
          <a:ext cx="6454775" cy="57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7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6" y="271199"/>
            <a:ext cx="3692732" cy="6096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Goal: Diversify the Economic Base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31081"/>
              </p:ext>
            </p:extLst>
          </p:nvPr>
        </p:nvGraphicFramePr>
        <p:xfrm>
          <a:off x="5280024" y="423334"/>
          <a:ext cx="6454775" cy="57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71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3" y="288132"/>
            <a:ext cx="3792071" cy="6281736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Goal: Fund Strategic Public Investments 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940772"/>
              </p:ext>
            </p:extLst>
          </p:nvPr>
        </p:nvGraphicFramePr>
        <p:xfrm>
          <a:off x="5280024" y="423334"/>
          <a:ext cx="6454775" cy="57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5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79" y="247791"/>
            <a:ext cx="3675529" cy="6362418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Goal: Fund Strategic Public Investments 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880189"/>
              </p:ext>
            </p:extLst>
          </p:nvPr>
        </p:nvGraphicFramePr>
        <p:xfrm>
          <a:off x="5280024" y="423334"/>
          <a:ext cx="6209243" cy="254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6F1B66C-44ED-47EB-8F15-0447410D8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661024"/>
              </p:ext>
            </p:extLst>
          </p:nvPr>
        </p:nvGraphicFramePr>
        <p:xfrm>
          <a:off x="5398008" y="3429000"/>
          <a:ext cx="6209243" cy="254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39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6" y="381000"/>
            <a:ext cx="3611542" cy="6096000"/>
          </a:xfrm>
        </p:spPr>
        <p:txBody>
          <a:bodyPr anchor="ctr">
            <a:normAutofit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Goal: Implement a Comprehensive Economic Development Program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739526"/>
              </p:ext>
            </p:extLst>
          </p:nvPr>
        </p:nvGraphicFramePr>
        <p:xfrm>
          <a:off x="5280024" y="423334"/>
          <a:ext cx="6471709" cy="240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BC58BE3-B958-45C9-8C1D-B1CBC054F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628653"/>
              </p:ext>
            </p:extLst>
          </p:nvPr>
        </p:nvGraphicFramePr>
        <p:xfrm>
          <a:off x="5280024" y="3167064"/>
          <a:ext cx="6471709" cy="240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408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769119"/>
              </p:ext>
            </p:extLst>
          </p:nvPr>
        </p:nvGraphicFramePr>
        <p:xfrm>
          <a:off x="5280024" y="423334"/>
          <a:ext cx="6454775" cy="57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390672D-CC56-4702-9684-C3FBBD6C6678}"/>
              </a:ext>
            </a:extLst>
          </p:cNvPr>
          <p:cNvSpPr txBox="1">
            <a:spLocks/>
          </p:cNvSpPr>
          <p:nvPr/>
        </p:nvSpPr>
        <p:spPr>
          <a:xfrm>
            <a:off x="1024466" y="381000"/>
            <a:ext cx="3611542" cy="609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>
                <a:solidFill>
                  <a:srgbClr val="FFFFFF"/>
                </a:solidFill>
              </a:rPr>
              <a:t>Goal: Implement a Comprehensive Economic Development Program </a:t>
            </a:r>
          </a:p>
        </p:txBody>
      </p:sp>
    </p:spTree>
    <p:extLst>
      <p:ext uri="{BB962C8B-B14F-4D97-AF65-F5344CB8AC3E}">
        <p14:creationId xmlns:p14="http://schemas.microsoft.com/office/powerpoint/2010/main" val="28475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089434"/>
              </p:ext>
            </p:extLst>
          </p:nvPr>
        </p:nvGraphicFramePr>
        <p:xfrm>
          <a:off x="5280024" y="423334"/>
          <a:ext cx="6454775" cy="57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5C91160-23A5-4597-8BC3-2B7A76A6A1B4}"/>
              </a:ext>
            </a:extLst>
          </p:cNvPr>
          <p:cNvSpPr txBox="1">
            <a:spLocks/>
          </p:cNvSpPr>
          <p:nvPr/>
        </p:nvSpPr>
        <p:spPr>
          <a:xfrm>
            <a:off x="1024466" y="271199"/>
            <a:ext cx="3611542" cy="609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>
                <a:solidFill>
                  <a:srgbClr val="FFFFFF"/>
                </a:solidFill>
              </a:rPr>
              <a:t>Goal: Implement a Comprehensive Economic Development Program </a:t>
            </a:r>
          </a:p>
        </p:txBody>
      </p:sp>
    </p:spTree>
    <p:extLst>
      <p:ext uri="{BB962C8B-B14F-4D97-AF65-F5344CB8AC3E}">
        <p14:creationId xmlns:p14="http://schemas.microsoft.com/office/powerpoint/2010/main" val="33909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3" y="271199"/>
            <a:ext cx="4140200" cy="60960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Goal: Promote Chapin as a Choice Location for Residents, Businesses, &amp; Visitors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913007"/>
              </p:ext>
            </p:extLst>
          </p:nvPr>
        </p:nvGraphicFramePr>
        <p:xfrm>
          <a:off x="5280024" y="423334"/>
          <a:ext cx="6454775" cy="57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65" y="2043953"/>
            <a:ext cx="3494362" cy="2872846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Strategic Plan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SWOT Analysis</a:t>
            </a:r>
          </a:p>
          <a:p>
            <a:r>
              <a:rPr lang="en-US" dirty="0"/>
              <a:t>Community Input (300+)</a:t>
            </a:r>
          </a:p>
          <a:p>
            <a:pPr lvl="1"/>
            <a:r>
              <a:rPr lang="en-US" dirty="0"/>
              <a:t>Community Survey</a:t>
            </a:r>
          </a:p>
          <a:p>
            <a:pPr lvl="1"/>
            <a:r>
              <a:rPr lang="en-US" dirty="0"/>
              <a:t>Business Survey</a:t>
            </a:r>
          </a:p>
          <a:p>
            <a:pPr lvl="1"/>
            <a:r>
              <a:rPr lang="en-US" dirty="0"/>
              <a:t>Interviews</a:t>
            </a:r>
          </a:p>
          <a:p>
            <a:pPr lvl="1"/>
            <a:r>
              <a:rPr lang="en-US" dirty="0"/>
              <a:t>Steering Committee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Strategic Plan</a:t>
            </a:r>
          </a:p>
          <a:p>
            <a:r>
              <a:rPr lang="en-US" dirty="0"/>
              <a:t>Implementation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371986"/>
              </p:ext>
            </p:extLst>
          </p:nvPr>
        </p:nvGraphicFramePr>
        <p:xfrm>
          <a:off x="5280024" y="423334"/>
          <a:ext cx="6454775" cy="57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9EA83F6-A123-4241-97B6-FD98C0E192F5}"/>
              </a:ext>
            </a:extLst>
          </p:cNvPr>
          <p:cNvSpPr txBox="1">
            <a:spLocks/>
          </p:cNvSpPr>
          <p:nvPr/>
        </p:nvSpPr>
        <p:spPr>
          <a:xfrm>
            <a:off x="931333" y="271199"/>
            <a:ext cx="4140200" cy="609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FF"/>
                </a:solidFill>
              </a:rPr>
              <a:t>Goal: Promote Chapin as a Choice Location for Residents, Businesses, &amp; Visitors</a:t>
            </a:r>
          </a:p>
        </p:txBody>
      </p:sp>
    </p:spTree>
    <p:extLst>
      <p:ext uri="{BB962C8B-B14F-4D97-AF65-F5344CB8AC3E}">
        <p14:creationId xmlns:p14="http://schemas.microsoft.com/office/powerpoint/2010/main" val="24298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E8C76A3E-9D5C-40D2-8281-D77D56CA2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1927626"/>
            <a:ext cx="5614835" cy="2849528"/>
          </a:xfrm>
          <a:prstGeom prst="rect">
            <a:avLst/>
          </a:prstGeom>
          <a:effectLst/>
        </p:spPr>
      </p:pic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164300" y="1927626"/>
            <a:ext cx="447475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Crystal Morphis, Founder and CEO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sz="2000" dirty="0"/>
              <a:t>www.creative</a:t>
            </a:r>
            <a:r>
              <a:rPr lang="en-US" sz="2000" dirty="0">
                <a:solidFill>
                  <a:srgbClr val="7030A0"/>
                </a:solidFill>
              </a:rPr>
              <a:t>edc</a:t>
            </a:r>
            <a:r>
              <a:rPr lang="en-US" sz="2000" dirty="0"/>
              <a:t>.com</a:t>
            </a:r>
            <a:br>
              <a:rPr lang="en-US" sz="2000" dirty="0"/>
            </a:br>
            <a:r>
              <a:rPr lang="en-US" sz="2000" dirty="0"/>
              <a:t>www.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creativesiteassessment</a:t>
            </a:r>
            <a:r>
              <a:rPr lang="en-US" sz="2000" dirty="0"/>
              <a:t>.com</a:t>
            </a:r>
            <a:br>
              <a:rPr lang="en-US" sz="2000" dirty="0"/>
            </a:br>
            <a:r>
              <a:rPr lang="en-US" sz="2000" dirty="0"/>
              <a:t>www.creative</a:t>
            </a:r>
            <a:r>
              <a:rPr lang="en-US" sz="2000" dirty="0">
                <a:solidFill>
                  <a:srgbClr val="00B0F0"/>
                </a:solidFill>
              </a:rPr>
              <a:t>cec</a:t>
            </a:r>
            <a:r>
              <a:rPr lang="en-US" sz="2000" dirty="0"/>
              <a:t>.com</a:t>
            </a:r>
            <a:br>
              <a:rPr lang="en-US" sz="2000" dirty="0"/>
            </a:br>
            <a:r>
              <a:rPr lang="en-US" sz="2000" dirty="0"/>
              <a:t>www.</a:t>
            </a:r>
            <a:r>
              <a:rPr lang="en-US" sz="2000" dirty="0">
                <a:solidFill>
                  <a:srgbClr val="002060"/>
                </a:solidFill>
              </a:rPr>
              <a:t>certifiedindustrialbuilding</a:t>
            </a:r>
            <a:r>
              <a:rPr lang="en-US" sz="2000" dirty="0"/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8069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SWOT Analysis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3112375"/>
              </p:ext>
            </p:extLst>
          </p:nvPr>
        </p:nvGraphicFramePr>
        <p:xfrm>
          <a:off x="98612" y="1344706"/>
          <a:ext cx="11779623" cy="524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Economic &amp; Demographic Profile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057400"/>
            <a:ext cx="10515600" cy="3871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n-lt"/>
              </a:rPr>
              <a:t>Growing more than twice as fast as the county, region, and state</a:t>
            </a:r>
          </a:p>
          <a:p>
            <a:r>
              <a:rPr lang="en-US" altLang="en-US" dirty="0">
                <a:latin typeface="+mn-lt"/>
              </a:rPr>
              <a:t>More prime working age people, 25-54, and more older people, 75+ </a:t>
            </a:r>
          </a:p>
          <a:p>
            <a:r>
              <a:rPr lang="en-US" altLang="en-US" dirty="0">
                <a:latin typeface="+mn-lt"/>
                <a:ea typeface="Open Sans"/>
                <a:cs typeface="Times New Roman" panose="02020603050405020304" pitchFamily="18" charset="0"/>
              </a:rPr>
              <a:t>Educated, high income population population</a:t>
            </a:r>
          </a:p>
          <a:p>
            <a:r>
              <a:rPr lang="en-US" altLang="en-US" dirty="0">
                <a:latin typeface="+mn-lt"/>
                <a:ea typeface="Open Sans"/>
                <a:cs typeface="Times New Roman" panose="02020603050405020304" pitchFamily="18" charset="0"/>
              </a:rPr>
              <a:t>Homes are affordable</a:t>
            </a:r>
            <a:endParaRPr lang="en-US" altLang="en-US" dirty="0">
              <a:latin typeface="+mn-lt"/>
            </a:endParaRPr>
          </a:p>
          <a:p>
            <a:r>
              <a:rPr lang="en-US" altLang="en-US" dirty="0">
                <a:latin typeface="+mn-lt"/>
                <a:ea typeface="Open Sans"/>
                <a:cs typeface="Times New Roman" panose="02020603050405020304" pitchFamily="18" charset="0"/>
              </a:rPr>
              <a:t>Labor force is growing, unemployment declining </a:t>
            </a:r>
            <a:endParaRPr lang="en-US" altLang="en-US" dirty="0">
              <a:latin typeface="+mn-lt"/>
            </a:endParaRPr>
          </a:p>
          <a:p>
            <a:r>
              <a:rPr lang="en-US" altLang="en-US" dirty="0">
                <a:latin typeface="+mn-lt"/>
                <a:ea typeface="Open Sans"/>
                <a:cs typeface="Times New Roman" panose="02020603050405020304" pitchFamily="18" charset="0"/>
              </a:rPr>
              <a:t>Largest employment sectors: Trade, Transportation, and Utilities, Leisure and Hospitality, Professional and Business Services, Education and Health Services, and Manufacturing </a:t>
            </a:r>
          </a:p>
          <a:p>
            <a:r>
              <a:rPr lang="en-US" altLang="en-US" dirty="0">
                <a:latin typeface="+mn-lt"/>
                <a:ea typeface="Open Sans"/>
                <a:cs typeface="Times New Roman" panose="02020603050405020304" pitchFamily="18" charset="0"/>
              </a:rPr>
              <a:t>Highest paying wage sectors: Manufacturing ($1,096), Information ($1,047), Financial Activities ($1,008), and Construction ($935) </a:t>
            </a:r>
            <a:endParaRPr lang="en-US" altLang="en-US" dirty="0">
              <a:latin typeface="+mn-lt"/>
            </a:endParaRPr>
          </a:p>
          <a:p>
            <a:r>
              <a:rPr lang="en-US" altLang="en-US" dirty="0">
                <a:latin typeface="+mn-lt"/>
              </a:rPr>
              <a:t>81.1% of businesses employ less than 10 people  </a:t>
            </a:r>
          </a:p>
          <a:p>
            <a:r>
              <a:rPr lang="en-US" altLang="en-US" dirty="0">
                <a:latin typeface="+mn-lt"/>
                <a:ea typeface="Open Sans"/>
                <a:cs typeface="Times New Roman" panose="02020603050405020304" pitchFamily="18" charset="0"/>
              </a:rPr>
              <a:t>More than half commute 30 minutes or more</a:t>
            </a:r>
            <a:endParaRPr kumimoji="0" lang="en-US" altLang="en-US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35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95B82D5-A8BB-45BF-BED8-C7B2068921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22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DF0B1-8653-4A5F-94A2-4824EDCE7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97" y="803049"/>
            <a:ext cx="2558414" cy="2470743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6E3D76-F563-4033-B573-C1DAD47B4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3695205"/>
            <a:ext cx="3026663" cy="1970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dirty="0"/>
              <a:t>Best Practice Towns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227725"/>
              </p:ext>
            </p:extLst>
          </p:nvPr>
        </p:nvGraphicFramePr>
        <p:xfrm>
          <a:off x="5116880" y="2438400"/>
          <a:ext cx="6422848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52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F4E260-B79D-41D8-90EB-C84807CD7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6AD50-C6DC-4D98-A467-9AC1F3C2D8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208F6-8B1C-4098-9388-150BC8E447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Goals, Strategies &amp; Action Steps</a:t>
            </a:r>
          </a:p>
        </p:txBody>
      </p:sp>
    </p:spTree>
    <p:extLst>
      <p:ext uri="{BB962C8B-B14F-4D97-AF65-F5344CB8AC3E}">
        <p14:creationId xmlns:p14="http://schemas.microsoft.com/office/powerpoint/2010/main" val="30641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6" y="271199"/>
            <a:ext cx="3692732" cy="60960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Goal: Plan for Sustainable Development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99523"/>
              </p:ext>
            </p:extLst>
          </p:nvPr>
        </p:nvGraphicFramePr>
        <p:xfrm>
          <a:off x="5280024" y="423334"/>
          <a:ext cx="6454775" cy="57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3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6" y="271199"/>
            <a:ext cx="3692732" cy="60960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Goal: Plan for Sustainable Development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546688"/>
              </p:ext>
            </p:extLst>
          </p:nvPr>
        </p:nvGraphicFramePr>
        <p:xfrm>
          <a:off x="5280024" y="423334"/>
          <a:ext cx="6454775" cy="57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17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638" y="271199"/>
            <a:ext cx="3692732" cy="60960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Goal: Diversify the Economic Base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797783"/>
              </p:ext>
            </p:extLst>
          </p:nvPr>
        </p:nvGraphicFramePr>
        <p:xfrm>
          <a:off x="5280024" y="423334"/>
          <a:ext cx="6454775" cy="57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4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ny background presentation" id="{7C18907C-4901-42BD-8F2C-E63B32C9DCA3}" vid="{B4FC953D-0C69-4290-95E2-4EA0E2E67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111A70-0198-4F40-BEFB-ADDC651BCC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812</Words>
  <Application>Microsoft Office PowerPoint</Application>
  <PresentationFormat>Widescreen</PresentationFormat>
  <Paragraphs>138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Courier New</vt:lpstr>
      <vt:lpstr>Open Sans</vt:lpstr>
      <vt:lpstr>Palatino Linotype</vt:lpstr>
      <vt:lpstr>Times New Roman</vt:lpstr>
      <vt:lpstr>Company background presentation</vt:lpstr>
      <vt:lpstr>Economic Development Strategic Plan</vt:lpstr>
      <vt:lpstr>Strategic Plan Overview</vt:lpstr>
      <vt:lpstr>SWOT Analysis</vt:lpstr>
      <vt:lpstr>Economic &amp; Demographic Profile</vt:lpstr>
      <vt:lpstr>Best Practice Towns</vt:lpstr>
      <vt:lpstr>Goals, Strategies &amp; Action Steps</vt:lpstr>
      <vt:lpstr>Goal: Plan for Sustainable Development </vt:lpstr>
      <vt:lpstr>Goal: Plan for Sustainable Development </vt:lpstr>
      <vt:lpstr>Goal: Diversify the Economic Base</vt:lpstr>
      <vt:lpstr>Goal: Diversify the Economic Base</vt:lpstr>
      <vt:lpstr>Goal: Diversify the Economic Base</vt:lpstr>
      <vt:lpstr>Goal: Diversify the Economic Base</vt:lpstr>
      <vt:lpstr>Goal: Diversify the Economic Base</vt:lpstr>
      <vt:lpstr>Goal: Fund Strategic Public Investments  </vt:lpstr>
      <vt:lpstr>Goal: Fund Strategic Public Investments  </vt:lpstr>
      <vt:lpstr>Goal: Implement a Comprehensive Economic Development Program </vt:lpstr>
      <vt:lpstr>PowerPoint Presentation</vt:lpstr>
      <vt:lpstr>PowerPoint Presentation</vt:lpstr>
      <vt:lpstr>Goal: Promote Chapin as a Choice Location for Residents, Businesses, &amp; Visitors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2017-07-11T17:29:06Z</dcterms:created>
  <dcterms:modified xsi:type="dcterms:W3CDTF">2017-10-20T17:37:00Z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TC034605109991</vt:lpwstr>
  </property>
</Properties>
</file>